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handoutMasterIdLst>
    <p:handoutMasterId r:id="rId18"/>
  </p:handoutMasterIdLst>
  <p:sldIdLst>
    <p:sldId id="359" r:id="rId3"/>
    <p:sldId id="360" r:id="rId5"/>
    <p:sldId id="384" r:id="rId6"/>
    <p:sldId id="385" r:id="rId7"/>
    <p:sldId id="387" r:id="rId8"/>
    <p:sldId id="389" r:id="rId9"/>
    <p:sldId id="391" r:id="rId10"/>
    <p:sldId id="392" r:id="rId11"/>
    <p:sldId id="394" r:id="rId12"/>
    <p:sldId id="395" r:id="rId13"/>
    <p:sldId id="398" r:id="rId14"/>
    <p:sldId id="400" r:id="rId15"/>
    <p:sldId id="401" r:id="rId16"/>
    <p:sldId id="406" r:id="rId17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7182"/>
    <a:srgbClr val="F2E4FB"/>
    <a:srgbClr val="9CA391"/>
    <a:srgbClr val="E3CFD1"/>
    <a:srgbClr val="F2E4FD"/>
    <a:srgbClr val="FEFBEC"/>
    <a:srgbClr val="FBEADA"/>
    <a:srgbClr val="E3CAB4"/>
    <a:srgbClr val="CDBE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24"/>
    <p:restoredTop sz="94682"/>
  </p:normalViewPr>
  <p:slideViewPr>
    <p:cSldViewPr snapToGrid="0" snapToObjects="1">
      <p:cViewPr varScale="1">
        <p:scale>
          <a:sx n="119" d="100"/>
          <a:sy n="119" d="100"/>
        </p:scale>
        <p:origin x="584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 snapToObjects="1">
      <p:cViewPr varScale="1">
        <p:scale>
          <a:sx n="95" d="100"/>
          <a:sy n="95" d="100"/>
        </p:scale>
        <p:origin x="25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gs" Target="tags/tag3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4B3C7D-7ED1-A34F-BCFC-1C01389AE58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CED8CE-3D9F-CA47-A17E-9AD879C3B1C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ACF2CF-5EF1-D24F-8F8B-C67282AA038A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F70782-008B-5B48-B01C-A994AC4AA04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537F3-7F9D-4182-8C2D-F2D36A9B17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537F3-7F9D-4182-8C2D-F2D36A9B17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537F3-7F9D-4182-8C2D-F2D36A9B17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537F3-7F9D-4182-8C2D-F2D36A9B17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537F3-7F9D-4182-8C2D-F2D36A9B17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537F3-7F9D-4182-8C2D-F2D36A9B17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537F3-7F9D-4182-8C2D-F2D36A9B17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537F3-7F9D-4182-8C2D-F2D36A9B17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537F3-7F9D-4182-8C2D-F2D36A9B17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537F3-7F9D-4182-8C2D-F2D36A9B17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537F3-7F9D-4182-8C2D-F2D36A9B17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3"/>
          <p:cNvCxnSpPr/>
          <p:nvPr userDrawn="1"/>
        </p:nvCxnSpPr>
        <p:spPr>
          <a:xfrm flipH="1">
            <a:off x="225287" y="-251791"/>
            <a:ext cx="226530" cy="689113"/>
          </a:xfrm>
          <a:prstGeom prst="line">
            <a:avLst/>
          </a:prstGeom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线连接符 4"/>
          <p:cNvCxnSpPr/>
          <p:nvPr userDrawn="1"/>
        </p:nvCxnSpPr>
        <p:spPr>
          <a:xfrm flipH="1">
            <a:off x="-237410" y="-13392"/>
            <a:ext cx="716239" cy="556315"/>
          </a:xfrm>
          <a:prstGeom prst="line">
            <a:avLst/>
          </a:prstGeom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直角三角形 1"/>
          <p:cNvSpPr/>
          <p:nvPr userDrawn="1"/>
        </p:nvSpPr>
        <p:spPr>
          <a:xfrm rot="14400000">
            <a:off x="-639564" y="-192553"/>
            <a:ext cx="988316" cy="808622"/>
          </a:xfrm>
          <a:prstGeom prst="rtTriangl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101600" dist="762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split orient="vert"/>
      </p:transition>
    </mc:Choice>
    <mc:Fallback>
      <p:transition spd="slow" advTm="300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5.png"/><Relationship Id="rId3" Type="http://schemas.openxmlformats.org/officeDocument/2006/relationships/tags" Target="../tags/tag2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直角三角形 3"/>
          <p:cNvSpPr/>
          <p:nvPr/>
        </p:nvSpPr>
        <p:spPr>
          <a:xfrm rot="14400000">
            <a:off x="-3647980" y="619468"/>
            <a:ext cx="6200603" cy="5073221"/>
          </a:xfrm>
          <a:prstGeom prst="rtTriangle">
            <a:avLst/>
          </a:prstGeom>
          <a:solidFill>
            <a:srgbClr val="E3CAB4"/>
          </a:solidFill>
          <a:ln>
            <a:noFill/>
          </a:ln>
          <a:effectLst>
            <a:outerShdw blurRad="101600" dist="762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E3CAB4"/>
              </a:solidFill>
              <a:cs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064482" y="1891587"/>
            <a:ext cx="6236335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>
                <a:solidFill>
                  <a:srgbClr val="7E7182"/>
                </a:solidFill>
              </a:rPr>
              <a:t>AI</a:t>
            </a:r>
            <a:r>
              <a:rPr kumimoji="1" lang="zh-CN" altLang="en-US" sz="6000">
                <a:solidFill>
                  <a:srgbClr val="7E7182"/>
                </a:solidFill>
              </a:rPr>
              <a:t>第三次作业报告</a:t>
            </a:r>
            <a:endParaRPr kumimoji="1" lang="zh-CN" altLang="en-US" sz="6000">
              <a:solidFill>
                <a:srgbClr val="7E7182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151755" y="3203575"/>
            <a:ext cx="6379210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GB">
                <a:solidFill>
                  <a:srgbClr val="7E7182"/>
                </a:solidFill>
                <a:cs typeface="+mn-lt"/>
              </a:rPr>
              <a:t>基于极大极小值搜索和</a:t>
            </a:r>
            <a:r>
              <a:rPr lang="en-US" altLang="zh-CN">
                <a:solidFill>
                  <a:srgbClr val="7E7182"/>
                </a:solidFill>
                <a:cs typeface="+mn-lt"/>
              </a:rPr>
              <a:t>alpha-beta</a:t>
            </a:r>
            <a:r>
              <a:rPr lang="zh-CN" altLang="en-US">
                <a:solidFill>
                  <a:srgbClr val="7E7182"/>
                </a:solidFill>
                <a:cs typeface="+mn-lt"/>
              </a:rPr>
              <a:t>剪枝的五子棋</a:t>
            </a:r>
            <a:endParaRPr lang="zh-CN" altLang="en-US">
              <a:solidFill>
                <a:srgbClr val="7E7182"/>
              </a:solidFill>
              <a:cs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696807" y="4911647"/>
            <a:ext cx="200215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kumimoji="1" lang="en-US" altLang="zh-CN" sz="2000">
                <a:solidFill>
                  <a:srgbClr val="7E7182"/>
                </a:solidFill>
              </a:rPr>
              <a:t>1953194 </a:t>
            </a:r>
            <a:r>
              <a:rPr kumimoji="1" lang="zh-CN" altLang="en-US" sz="2000">
                <a:solidFill>
                  <a:srgbClr val="7E7182"/>
                </a:solidFill>
              </a:rPr>
              <a:t>庞鹏瞩</a:t>
            </a:r>
            <a:endParaRPr kumimoji="1" lang="zh-CN" altLang="en-US" sz="2000">
              <a:solidFill>
                <a:srgbClr val="7E7182"/>
              </a:solidFill>
            </a:endParaRPr>
          </a:p>
        </p:txBody>
      </p:sp>
      <p:sp>
        <p:nvSpPr>
          <p:cNvPr id="15" name="等腰三角形 14"/>
          <p:cNvSpPr/>
          <p:nvPr/>
        </p:nvSpPr>
        <p:spPr>
          <a:xfrm flipV="1">
            <a:off x="11176820" y="-62"/>
            <a:ext cx="1015660" cy="653564"/>
          </a:xfrm>
          <a:prstGeom prst="triangle">
            <a:avLst/>
          </a:prstGeom>
          <a:solidFill>
            <a:srgbClr val="CDB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endParaRPr lang="zh-CN" altLang="en-US" sz="2400">
              <a:solidFill>
                <a:prstClr val="white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25" grpId="0"/>
      <p:bldP spid="26" grpId="0"/>
      <p:bldP spid="2" grpId="0"/>
      <p:bldP spid="15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等腰三角形 12"/>
          <p:cNvSpPr/>
          <p:nvPr/>
        </p:nvSpPr>
        <p:spPr>
          <a:xfrm rot="16200000" flipV="1">
            <a:off x="-1099284" y="1444859"/>
            <a:ext cx="6166851" cy="3968283"/>
          </a:xfrm>
          <a:prstGeom prst="triangle">
            <a:avLst/>
          </a:prstGeom>
          <a:solidFill>
            <a:srgbClr val="E3CA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 altLang="en-US" sz="2400">
              <a:solidFill>
                <a:prstClr val="white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H="1">
            <a:off x="9535887" y="-1743"/>
            <a:ext cx="2656115" cy="220282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等腰三角形 14"/>
          <p:cNvSpPr/>
          <p:nvPr/>
        </p:nvSpPr>
        <p:spPr>
          <a:xfrm rot="16200000" flipV="1">
            <a:off x="3899720" y="2151953"/>
            <a:ext cx="1015660" cy="653564"/>
          </a:xfrm>
          <a:prstGeom prst="triangle">
            <a:avLst/>
          </a:prstGeom>
          <a:solidFill>
            <a:srgbClr val="E3CA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 altLang="en-US" sz="2400">
              <a:solidFill>
                <a:prstClr val="white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cxnSp>
        <p:nvCxnSpPr>
          <p:cNvPr id="16" name="直接连接符 15"/>
          <p:cNvCxnSpPr/>
          <p:nvPr/>
        </p:nvCxnSpPr>
        <p:spPr>
          <a:xfrm flipH="1">
            <a:off x="3578217" y="4767072"/>
            <a:ext cx="1156115" cy="95881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840859" y="1970901"/>
            <a:ext cx="2849880" cy="101473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PART 03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840859" y="3038719"/>
            <a:ext cx="1198880" cy="70675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界面</a:t>
            </a:r>
            <a:endParaRPr lang="zh-CN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859909" y="3731960"/>
            <a:ext cx="6258035" cy="3003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355" dirty="0">
                <a:solidFill>
                  <a:schemeClr val="tx1">
                    <a:lumMod val="50000"/>
                    <a:lumOff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UI</a:t>
            </a:r>
            <a:endParaRPr lang="en-US" altLang="zh-CN" sz="1355" dirty="0">
              <a:solidFill>
                <a:schemeClr val="tx1">
                  <a:lumMod val="50000"/>
                  <a:lumOff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20" name="任意多边形 19"/>
          <p:cNvSpPr/>
          <p:nvPr/>
        </p:nvSpPr>
        <p:spPr>
          <a:xfrm>
            <a:off x="10445469" y="5500915"/>
            <a:ext cx="1746531" cy="1357087"/>
          </a:xfrm>
          <a:custGeom>
            <a:avLst/>
            <a:gdLst>
              <a:gd name="connsiteX0" fmla="*/ 1319464 w 1319464"/>
              <a:gd name="connsiteY0" fmla="*/ 0 h 1025247"/>
              <a:gd name="connsiteX1" fmla="*/ 1319464 w 1319464"/>
              <a:gd name="connsiteY1" fmla="*/ 1025247 h 1025247"/>
              <a:gd name="connsiteX2" fmla="*/ 0 w 1319464"/>
              <a:gd name="connsiteY2" fmla="*/ 1025247 h 1025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19464" h="1025247">
                <a:moveTo>
                  <a:pt x="1319464" y="0"/>
                </a:moveTo>
                <a:lnTo>
                  <a:pt x="1319464" y="1025247"/>
                </a:lnTo>
                <a:lnTo>
                  <a:pt x="0" y="1025247"/>
                </a:lnTo>
                <a:close/>
              </a:path>
            </a:pathLst>
          </a:custGeom>
          <a:solidFill>
            <a:srgbClr val="E3CA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5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 flipH="1">
            <a:off x="9727812" y="6378595"/>
            <a:ext cx="578056" cy="47940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5" grpId="0" bldLvl="0" animBg="1"/>
      <p:bldP spid="17" grpId="0"/>
      <p:bldP spid="18" grpId="0"/>
      <p:bldP spid="19" grpId="0"/>
      <p:bldP spid="20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直接连接符 40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/>
          <p:cNvSpPr txBox="1"/>
          <p:nvPr/>
        </p:nvSpPr>
        <p:spPr>
          <a:xfrm>
            <a:off x="5598166" y="345292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200" dirty="0"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界面</a:t>
            </a:r>
            <a:endParaRPr lang="zh-CN" altLang="en-US" sz="3200" dirty="0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pic>
        <p:nvPicPr>
          <p:cNvPr id="2" name="2021-04-28 20-21-21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336800" y="1415415"/>
            <a:ext cx="7731125" cy="385953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576320" y="5761355"/>
            <a:ext cx="5770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/>
              <a:t>（因为窗口录制，所以弹出的提示框没法显示。）</a:t>
            </a:r>
            <a:endParaRPr lang="zh-CN" altLang="en-US" sz="2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等腰三角形 12"/>
          <p:cNvSpPr/>
          <p:nvPr/>
        </p:nvSpPr>
        <p:spPr>
          <a:xfrm rot="16200000" flipV="1">
            <a:off x="-1099284" y="1444859"/>
            <a:ext cx="6166851" cy="3968283"/>
          </a:xfrm>
          <a:prstGeom prst="triangle">
            <a:avLst/>
          </a:prstGeom>
          <a:solidFill>
            <a:srgbClr val="E3CA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 altLang="en-US" sz="2400">
              <a:solidFill>
                <a:prstClr val="white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H="1">
            <a:off x="9535887" y="-1743"/>
            <a:ext cx="2656115" cy="220282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等腰三角形 14"/>
          <p:cNvSpPr/>
          <p:nvPr/>
        </p:nvSpPr>
        <p:spPr>
          <a:xfrm rot="16200000" flipV="1">
            <a:off x="3899720" y="2151953"/>
            <a:ext cx="1015660" cy="653564"/>
          </a:xfrm>
          <a:prstGeom prst="triangle">
            <a:avLst/>
          </a:prstGeom>
          <a:solidFill>
            <a:srgbClr val="E3CA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 altLang="en-US" sz="2400">
              <a:solidFill>
                <a:prstClr val="white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cxnSp>
        <p:nvCxnSpPr>
          <p:cNvPr id="16" name="直接连接符 15"/>
          <p:cNvCxnSpPr/>
          <p:nvPr/>
        </p:nvCxnSpPr>
        <p:spPr>
          <a:xfrm flipH="1">
            <a:off x="3578217" y="4767072"/>
            <a:ext cx="1156115" cy="95881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840859" y="1970901"/>
            <a:ext cx="2849880" cy="101473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PART 04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840859" y="3038719"/>
            <a:ext cx="1198880" cy="70675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总结</a:t>
            </a:r>
            <a:endParaRPr lang="zh-CN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859909" y="3731960"/>
            <a:ext cx="6258035" cy="3003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355" dirty="0">
                <a:solidFill>
                  <a:schemeClr val="tx1">
                    <a:lumMod val="50000"/>
                    <a:lumOff val="50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Summary</a:t>
            </a:r>
            <a:endParaRPr lang="en-US" altLang="zh-CN" sz="1355" dirty="0">
              <a:solidFill>
                <a:schemeClr val="tx1">
                  <a:lumMod val="50000"/>
                  <a:lumOff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20" name="任意多边形 19"/>
          <p:cNvSpPr/>
          <p:nvPr/>
        </p:nvSpPr>
        <p:spPr>
          <a:xfrm>
            <a:off x="10445469" y="5500915"/>
            <a:ext cx="1746531" cy="1357087"/>
          </a:xfrm>
          <a:custGeom>
            <a:avLst/>
            <a:gdLst>
              <a:gd name="connsiteX0" fmla="*/ 1319464 w 1319464"/>
              <a:gd name="connsiteY0" fmla="*/ 0 h 1025247"/>
              <a:gd name="connsiteX1" fmla="*/ 1319464 w 1319464"/>
              <a:gd name="connsiteY1" fmla="*/ 1025247 h 1025247"/>
              <a:gd name="connsiteX2" fmla="*/ 0 w 1319464"/>
              <a:gd name="connsiteY2" fmla="*/ 1025247 h 1025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19464" h="1025247">
                <a:moveTo>
                  <a:pt x="1319464" y="0"/>
                </a:moveTo>
                <a:lnTo>
                  <a:pt x="1319464" y="1025247"/>
                </a:lnTo>
                <a:lnTo>
                  <a:pt x="0" y="1025247"/>
                </a:lnTo>
                <a:close/>
              </a:path>
            </a:pathLst>
          </a:custGeom>
          <a:solidFill>
            <a:srgbClr val="E3CA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5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 flipH="1">
            <a:off x="9727812" y="6378595"/>
            <a:ext cx="578056" cy="47940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5" grpId="0" bldLvl="0" animBg="1"/>
      <p:bldP spid="17" grpId="0"/>
      <p:bldP spid="18" grpId="0"/>
      <p:bldP spid="19" grpId="0"/>
      <p:bldP spid="20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直接连接符 41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5598169" y="345292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200" dirty="0"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总结</a:t>
            </a:r>
            <a:endParaRPr lang="zh-CN" altLang="en-US" sz="3200" dirty="0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353185" y="2019935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</a:rPr>
              <a:t>走子决策：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001395" y="2882900"/>
            <a:ext cx="5043805" cy="2999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en-US" altLang="zh-CN"/>
              <a:t>       </a:t>
            </a:r>
            <a:r>
              <a:rPr lang="zh-CN"/>
              <a:t>在多数的情况下，</a:t>
            </a:r>
            <a:r>
              <a:rPr lang="en-US" altLang="zh-CN"/>
              <a:t>AI</a:t>
            </a:r>
            <a:r>
              <a:rPr lang="zh-CN" altLang="en-US"/>
              <a:t>可以走出较好的决策，但是个别局面下会判断失误。一是因为搜索的层数是固定为</a:t>
            </a:r>
            <a:r>
              <a:rPr lang="en-US" altLang="zh-CN"/>
              <a:t>4</a:t>
            </a:r>
            <a:r>
              <a:rPr lang="zh-CN" altLang="en-US"/>
              <a:t>层，如果加入迭代加深可以固定搜索的思考时间，玩家体验更好。二是估值函数可能会在个别的局面下还不够完善，一些局面的估值大小不够正确，还有一些局面可能没有能够讨论到。</a:t>
            </a:r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6711950" y="2019935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</a:rPr>
              <a:t>搜索效率：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6479540" y="2882900"/>
            <a:ext cx="492696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en-US" altLang="zh-CN"/>
              <a:t>       </a:t>
            </a:r>
            <a:r>
              <a:rPr lang="zh-CN"/>
              <a:t>因为是固定搜索</a:t>
            </a:r>
            <a:r>
              <a:rPr lang="zh-CN" altLang="en-US"/>
              <a:t>层数，所以前期分支小的时候搜索的效率很高，但是后面范围逐渐扩大之后搜索的效率也降下来了。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en-US" altLang="zh-CN"/>
              <a:t>        </a:t>
            </a:r>
            <a:r>
              <a:rPr lang="zh-CN" altLang="en-US"/>
              <a:t>在大作业中，可以加入一些搜索的优化，比如置换表、空着剪裁、期望窗口以及静态搜索等等更加高级的搜索方法来提高效率。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直角三角形 3"/>
          <p:cNvSpPr/>
          <p:nvPr/>
        </p:nvSpPr>
        <p:spPr>
          <a:xfrm rot="14400000">
            <a:off x="-3647980" y="619468"/>
            <a:ext cx="6200603" cy="5073221"/>
          </a:xfrm>
          <a:prstGeom prst="rtTriangle">
            <a:avLst/>
          </a:prstGeom>
          <a:solidFill>
            <a:srgbClr val="E3CAB4"/>
          </a:solidFill>
          <a:ln>
            <a:noFill/>
          </a:ln>
          <a:effectLst>
            <a:outerShdw blurRad="101600" dist="762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E3CAB4"/>
              </a:solidFill>
              <a:cs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947574" y="2921557"/>
            <a:ext cx="1706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6000">
                <a:solidFill>
                  <a:srgbClr val="7E7182"/>
                </a:solidFill>
              </a:rPr>
              <a:t>谢谢</a:t>
            </a:r>
            <a:endParaRPr kumimoji="1" lang="zh-CN" altLang="en-US" sz="6000">
              <a:solidFill>
                <a:srgbClr val="7E7182"/>
              </a:solidFill>
            </a:endParaRPr>
          </a:p>
        </p:txBody>
      </p:sp>
      <p:sp>
        <p:nvSpPr>
          <p:cNvPr id="15" name="等腰三角形 14"/>
          <p:cNvSpPr/>
          <p:nvPr/>
        </p:nvSpPr>
        <p:spPr>
          <a:xfrm flipV="1">
            <a:off x="11176820" y="-62"/>
            <a:ext cx="1015660" cy="653564"/>
          </a:xfrm>
          <a:prstGeom prst="triangle">
            <a:avLst/>
          </a:prstGeom>
          <a:solidFill>
            <a:srgbClr val="CDB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endParaRPr lang="zh-CN" altLang="en-US" sz="2400">
              <a:solidFill>
                <a:prstClr val="white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25" grpId="0"/>
      <p:bldP spid="15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角三角形 1"/>
          <p:cNvSpPr/>
          <p:nvPr/>
        </p:nvSpPr>
        <p:spPr>
          <a:xfrm rot="7669421" flipV="1">
            <a:off x="-2913889" y="1427018"/>
            <a:ext cx="5406735" cy="3664518"/>
          </a:xfrm>
          <a:prstGeom prst="rtTriangle">
            <a:avLst/>
          </a:prstGeom>
          <a:solidFill>
            <a:srgbClr val="E3CAB4"/>
          </a:solidFill>
          <a:ln>
            <a:noFill/>
          </a:ln>
          <a:effectLst>
            <a:outerShdw blurRad="101600" dist="762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+mj-ea"/>
              <a:ea typeface="+mj-ea"/>
              <a:cs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71167" y="2054088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5400">
                <a:solidFill>
                  <a:srgbClr val="7E7182"/>
                </a:solidFill>
                <a:latin typeface="+mj-ea"/>
                <a:ea typeface="+mj-ea"/>
              </a:rPr>
              <a:t>目录</a:t>
            </a:r>
            <a:endParaRPr kumimoji="1" lang="zh-CN" altLang="en-US" sz="5400">
              <a:solidFill>
                <a:srgbClr val="7E7182"/>
              </a:solidFill>
              <a:latin typeface="+mj-ea"/>
              <a:ea typeface="+mj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81074" y="2871461"/>
            <a:ext cx="18774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>
                <a:solidFill>
                  <a:srgbClr val="7E7182"/>
                </a:solidFill>
                <a:latin typeface="+mj-ea"/>
                <a:ea typeface="+mj-ea"/>
                <a:cs typeface="+mn-lt"/>
              </a:rPr>
              <a:t>CONTENTS</a:t>
            </a:r>
            <a:endParaRPr kumimoji="1" lang="en-US" altLang="zh-CN" sz="2400">
              <a:solidFill>
                <a:srgbClr val="7E7182"/>
              </a:solidFill>
              <a:latin typeface="+mj-ea"/>
              <a:ea typeface="+mj-ea"/>
              <a:cs typeface="+mn-lt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4747030" y="1148259"/>
            <a:ext cx="565954" cy="565954"/>
          </a:xfrm>
          <a:prstGeom prst="ellipse">
            <a:avLst/>
          </a:prstGeom>
          <a:solidFill>
            <a:srgbClr val="E3CA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  <a:cs typeface="+mn-lt"/>
              </a:rPr>
              <a:t>1</a:t>
            </a:r>
            <a:endParaRPr kumimoji="1" lang="en-US" altLang="zh-CN" sz="2000">
              <a:solidFill>
                <a:schemeClr val="accent1">
                  <a:lumMod val="50000"/>
                </a:schemeClr>
              </a:solidFill>
              <a:latin typeface="+mj-ea"/>
              <a:ea typeface="+mj-ea"/>
              <a:cs typeface="+mn-lt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747030" y="2361870"/>
            <a:ext cx="565954" cy="565954"/>
          </a:xfrm>
          <a:prstGeom prst="ellipse">
            <a:avLst/>
          </a:prstGeom>
          <a:solidFill>
            <a:srgbClr val="E3CA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  <a:cs typeface="+mn-lt"/>
              </a:rPr>
              <a:t>2</a:t>
            </a:r>
            <a:endParaRPr kumimoji="1" lang="en-US" altLang="zh-CN" sz="2000">
              <a:solidFill>
                <a:schemeClr val="accent1">
                  <a:lumMod val="50000"/>
                </a:schemeClr>
              </a:solidFill>
              <a:latin typeface="+mj-ea"/>
              <a:ea typeface="+mj-ea"/>
              <a:cs typeface="+mn-lt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4747030" y="3575481"/>
            <a:ext cx="565954" cy="565954"/>
          </a:xfrm>
          <a:prstGeom prst="ellipse">
            <a:avLst/>
          </a:prstGeom>
          <a:solidFill>
            <a:srgbClr val="E3CA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  <a:cs typeface="+mn-lt"/>
              </a:rPr>
              <a:t>3</a:t>
            </a:r>
            <a:endParaRPr kumimoji="1" lang="en-US" altLang="zh-CN" sz="2000">
              <a:solidFill>
                <a:schemeClr val="accent1">
                  <a:lumMod val="50000"/>
                </a:schemeClr>
              </a:solidFill>
              <a:latin typeface="+mj-ea"/>
              <a:ea typeface="+mj-ea"/>
              <a:cs typeface="+mn-lt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4747030" y="4789092"/>
            <a:ext cx="565954" cy="565954"/>
          </a:xfrm>
          <a:prstGeom prst="ellipse">
            <a:avLst/>
          </a:prstGeom>
          <a:solidFill>
            <a:srgbClr val="E3CA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  <a:cs typeface="+mn-lt"/>
              </a:rPr>
              <a:t>4</a:t>
            </a:r>
            <a:endParaRPr kumimoji="1" lang="en-US" altLang="zh-CN" sz="2000">
              <a:solidFill>
                <a:schemeClr val="accent1">
                  <a:lumMod val="50000"/>
                </a:schemeClr>
              </a:solidFill>
              <a:latin typeface="+mj-ea"/>
              <a:ea typeface="+mj-ea"/>
              <a:cs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579198" y="1148259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>
                <a:solidFill>
                  <a:srgbClr val="7E7182"/>
                </a:solidFill>
                <a:latin typeface="+mj-ea"/>
                <a:ea typeface="+mj-ea"/>
              </a:rPr>
              <a:t>理论知识</a:t>
            </a:r>
            <a:endParaRPr kumimoji="1" lang="zh-CN" altLang="en-US" sz="2800">
              <a:solidFill>
                <a:srgbClr val="7E7182"/>
              </a:solidFill>
              <a:latin typeface="+mj-ea"/>
              <a:ea typeface="+mj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579197" y="2348241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>
                <a:solidFill>
                  <a:srgbClr val="7E7182"/>
                </a:solidFill>
                <a:latin typeface="+mj-ea"/>
                <a:ea typeface="+mj-ea"/>
              </a:rPr>
              <a:t>算法实现</a:t>
            </a:r>
            <a:endParaRPr kumimoji="1" lang="zh-CN" altLang="en-US" sz="2800">
              <a:solidFill>
                <a:srgbClr val="7E7182"/>
              </a:solidFill>
              <a:latin typeface="+mj-ea"/>
              <a:ea typeface="+mj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579196" y="3575481"/>
            <a:ext cx="8940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>
                <a:solidFill>
                  <a:srgbClr val="7E7182"/>
                </a:solidFill>
                <a:latin typeface="+mj-ea"/>
                <a:ea typeface="+mj-ea"/>
              </a:rPr>
              <a:t>界面</a:t>
            </a:r>
            <a:endParaRPr kumimoji="1" lang="zh-CN" altLang="en-US" sz="2800">
              <a:solidFill>
                <a:srgbClr val="7E7182"/>
              </a:solidFill>
              <a:latin typeface="+mj-ea"/>
              <a:ea typeface="+mj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579195" y="4775463"/>
            <a:ext cx="8940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>
                <a:solidFill>
                  <a:srgbClr val="7E7182"/>
                </a:solidFill>
                <a:latin typeface="+mj-ea"/>
                <a:ea typeface="+mj-ea"/>
              </a:rPr>
              <a:t>总结</a:t>
            </a:r>
            <a:endParaRPr kumimoji="1" lang="zh-CN" altLang="en-US" sz="2800">
              <a:solidFill>
                <a:srgbClr val="7E7182"/>
              </a:solidFill>
              <a:latin typeface="+mj-ea"/>
              <a:ea typeface="+mj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552691" y="1614628"/>
            <a:ext cx="1516380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altLang="zh-CN" sz="1000">
                <a:solidFill>
                  <a:srgbClr val="7E7182"/>
                </a:solidFill>
                <a:latin typeface="+mj-ea"/>
                <a:ea typeface="+mj-ea"/>
                <a:cs typeface="+mn-lt"/>
              </a:rPr>
              <a:t>Theoretical knowledge</a:t>
            </a:r>
            <a:endParaRPr lang="en-GB" altLang="zh-CN" sz="1000">
              <a:solidFill>
                <a:srgbClr val="7E7182"/>
              </a:solidFill>
              <a:latin typeface="+mj-ea"/>
              <a:ea typeface="+mj-ea"/>
              <a:cs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579195" y="2775608"/>
            <a:ext cx="1706880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altLang="zh-CN" sz="1000">
                <a:solidFill>
                  <a:srgbClr val="7E7182"/>
                </a:solidFill>
                <a:latin typeface="+mj-ea"/>
                <a:ea typeface="+mj-ea"/>
                <a:cs typeface="+mn-lt"/>
              </a:rPr>
              <a:t>Algorithm implementation</a:t>
            </a:r>
            <a:endParaRPr lang="en-GB" altLang="zh-CN" sz="1000">
              <a:solidFill>
                <a:srgbClr val="7E7182"/>
              </a:solidFill>
              <a:latin typeface="+mj-ea"/>
              <a:ea typeface="+mj-ea"/>
              <a:cs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579195" y="4062772"/>
            <a:ext cx="309880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GB" sz="1000">
                <a:solidFill>
                  <a:srgbClr val="7E7182"/>
                </a:solidFill>
                <a:latin typeface="+mj-ea"/>
                <a:ea typeface="+mj-ea"/>
                <a:cs typeface="+mn-lt"/>
              </a:rPr>
              <a:t>UI</a:t>
            </a:r>
            <a:endParaRPr lang="en-US" altLang="en-GB" sz="1000">
              <a:solidFill>
                <a:srgbClr val="7E7182"/>
              </a:solidFill>
              <a:latin typeface="+mj-ea"/>
              <a:ea typeface="+mj-ea"/>
              <a:cs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579195" y="5226825"/>
            <a:ext cx="627380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GB" sz="1000">
                <a:solidFill>
                  <a:srgbClr val="7E7182"/>
                </a:solidFill>
                <a:latin typeface="+mj-ea"/>
                <a:ea typeface="+mj-ea"/>
                <a:cs typeface="+mn-lt"/>
              </a:rPr>
              <a:t>Summary</a:t>
            </a:r>
            <a:endParaRPr lang="en-US" altLang="en-GB" sz="1000">
              <a:solidFill>
                <a:srgbClr val="7E7182"/>
              </a:solidFill>
              <a:latin typeface="+mj-ea"/>
              <a:ea typeface="+mj-ea"/>
              <a:cs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bldLvl="0" animBg="1"/>
      <p:bldP spid="10" grpId="0" bldLvl="0" animBg="1"/>
      <p:bldP spid="11" grpId="0" bldLvl="0" animBg="1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等腰三角形 12"/>
          <p:cNvSpPr/>
          <p:nvPr/>
        </p:nvSpPr>
        <p:spPr>
          <a:xfrm rot="16200000" flipV="1">
            <a:off x="-1099284" y="1444859"/>
            <a:ext cx="6166851" cy="3968283"/>
          </a:xfrm>
          <a:prstGeom prst="triangle">
            <a:avLst/>
          </a:prstGeom>
          <a:solidFill>
            <a:srgbClr val="E3CA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 altLang="en-US" sz="2400">
              <a:solidFill>
                <a:prstClr val="white"/>
              </a:solidFill>
              <a:ea typeface="字魂58号-创中黑" panose="00000500000000000000" pitchFamily="2" charset="-122"/>
              <a:cs typeface="+mn-lt"/>
              <a:sym typeface="字魂58号-创中黑" panose="00000500000000000000" pitchFamily="2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H="1">
            <a:off x="9535887" y="-1743"/>
            <a:ext cx="2656115" cy="220282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等腰三角形 14"/>
          <p:cNvSpPr/>
          <p:nvPr/>
        </p:nvSpPr>
        <p:spPr>
          <a:xfrm rot="16200000" flipV="1">
            <a:off x="3899720" y="2151953"/>
            <a:ext cx="1015660" cy="653564"/>
          </a:xfrm>
          <a:prstGeom prst="triangle">
            <a:avLst/>
          </a:prstGeom>
          <a:solidFill>
            <a:srgbClr val="E3CA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 altLang="en-US" sz="2400">
              <a:solidFill>
                <a:prstClr val="white"/>
              </a:solidFill>
              <a:ea typeface="字魂58号-创中黑" panose="00000500000000000000" pitchFamily="2" charset="-122"/>
              <a:cs typeface="+mn-lt"/>
              <a:sym typeface="字魂58号-创中黑" panose="00000500000000000000" pitchFamily="2" charset="-122"/>
            </a:endParaRPr>
          </a:p>
        </p:txBody>
      </p:sp>
      <p:cxnSp>
        <p:nvCxnSpPr>
          <p:cNvPr id="16" name="直接连接符 15"/>
          <p:cNvCxnSpPr/>
          <p:nvPr/>
        </p:nvCxnSpPr>
        <p:spPr>
          <a:xfrm flipH="1">
            <a:off x="3578217" y="4767072"/>
            <a:ext cx="1156115" cy="95881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840859" y="1970901"/>
            <a:ext cx="2849880" cy="101473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rPr>
              <a:t>PART 01</a:t>
            </a:r>
            <a:endParaRPr lang="en-US" altLang="zh-CN" sz="6000" dirty="0">
              <a:solidFill>
                <a:schemeClr val="tx1">
                  <a:lumMod val="75000"/>
                  <a:lumOff val="25000"/>
                </a:schemeClr>
              </a:solidFill>
              <a:ea typeface="字魂58号-创中黑" panose="00000500000000000000" pitchFamily="2" charset="-122"/>
              <a:cs typeface="+mn-lt"/>
              <a:sym typeface="字魂58号-创中黑" panose="00000500000000000000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840859" y="3038719"/>
            <a:ext cx="2214880" cy="70675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理论知识</a:t>
            </a:r>
            <a:endParaRPr lang="zh-CN" altLang="en-US" sz="4000" dirty="0">
              <a:solidFill>
                <a:schemeClr val="tx1">
                  <a:lumMod val="75000"/>
                  <a:lumOff val="25000"/>
                </a:schemeClr>
              </a:solidFill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859909" y="3731960"/>
            <a:ext cx="6258035" cy="3003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en-GB" altLang="zh-CN" sz="1355">
                <a:solidFill>
                  <a:srgbClr val="7E7182"/>
                </a:solidFill>
                <a:latin typeface="+mj-ea"/>
                <a:ea typeface="+mj-ea"/>
                <a:cs typeface="+mn-lt"/>
                <a:sym typeface="+mn-ea"/>
              </a:rPr>
              <a:t>Theoretical knowledge</a:t>
            </a:r>
            <a:endParaRPr lang="en-US" altLang="zh-CN" sz="1355" dirty="0">
              <a:solidFill>
                <a:schemeClr val="tx1">
                  <a:lumMod val="50000"/>
                  <a:lumOff val="50000"/>
                </a:schemeClr>
              </a:solidFill>
              <a:ea typeface="字魂58号-创中黑" panose="00000500000000000000" pitchFamily="2" charset="-122"/>
              <a:cs typeface="+mn-lt"/>
              <a:sym typeface="字魂58号-创中黑" panose="00000500000000000000" pitchFamily="2" charset="-122"/>
            </a:endParaRPr>
          </a:p>
        </p:txBody>
      </p:sp>
      <p:sp>
        <p:nvSpPr>
          <p:cNvPr id="20" name="任意多边形 19"/>
          <p:cNvSpPr/>
          <p:nvPr/>
        </p:nvSpPr>
        <p:spPr>
          <a:xfrm>
            <a:off x="10445469" y="5500915"/>
            <a:ext cx="1746531" cy="1357087"/>
          </a:xfrm>
          <a:custGeom>
            <a:avLst/>
            <a:gdLst>
              <a:gd name="connsiteX0" fmla="*/ 1319464 w 1319464"/>
              <a:gd name="connsiteY0" fmla="*/ 0 h 1025247"/>
              <a:gd name="connsiteX1" fmla="*/ 1319464 w 1319464"/>
              <a:gd name="connsiteY1" fmla="*/ 1025247 h 1025247"/>
              <a:gd name="connsiteX2" fmla="*/ 0 w 1319464"/>
              <a:gd name="connsiteY2" fmla="*/ 1025247 h 1025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19464" h="1025247">
                <a:moveTo>
                  <a:pt x="1319464" y="0"/>
                </a:moveTo>
                <a:lnTo>
                  <a:pt x="1319464" y="1025247"/>
                </a:lnTo>
                <a:lnTo>
                  <a:pt x="0" y="1025247"/>
                </a:lnTo>
                <a:close/>
              </a:path>
            </a:pathLst>
          </a:custGeom>
          <a:solidFill>
            <a:srgbClr val="E3CA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5">
              <a:ea typeface="字魂58号-创中黑" panose="00000500000000000000" pitchFamily="2" charset="-122"/>
              <a:cs typeface="+mn-lt"/>
              <a:sym typeface="字魂58号-创中黑" panose="00000500000000000000" pitchFamily="2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 flipH="1">
            <a:off x="9727812" y="6378595"/>
            <a:ext cx="578056" cy="47940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5" grpId="0" bldLvl="0" animBg="1"/>
      <p:bldP spid="17" grpId="0"/>
      <p:bldP spid="18" grpId="0"/>
      <p:bldP spid="19" grpId="0"/>
      <p:bldP spid="20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接连接符 13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5191761" y="345292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zh-CN" sz="3200" dirty="0"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理论知识</a:t>
            </a:r>
            <a:endParaRPr lang="zh-CN" altLang="zh-CN" sz="3200" dirty="0"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grpSp>
        <p:nvGrpSpPr>
          <p:cNvPr id="25" name="Group 13"/>
          <p:cNvGrpSpPr/>
          <p:nvPr/>
        </p:nvGrpSpPr>
        <p:grpSpPr>
          <a:xfrm>
            <a:off x="4754192" y="3572311"/>
            <a:ext cx="401319" cy="401317"/>
            <a:chOff x="2996418" y="1828800"/>
            <a:chExt cx="717453" cy="717453"/>
          </a:xfrm>
        </p:grpSpPr>
        <p:sp>
          <p:nvSpPr>
            <p:cNvPr id="26" name="Oval 18"/>
            <p:cNvSpPr/>
            <p:nvPr/>
          </p:nvSpPr>
          <p:spPr>
            <a:xfrm>
              <a:off x="2996418" y="1828800"/>
              <a:ext cx="717453" cy="717453"/>
            </a:xfrm>
            <a:prstGeom prst="ellipse">
              <a:avLst/>
            </a:prstGeom>
            <a:solidFill>
              <a:srgbClr val="E3CA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27" name="Oval 19"/>
            <p:cNvSpPr/>
            <p:nvPr/>
          </p:nvSpPr>
          <p:spPr>
            <a:xfrm>
              <a:off x="3142370" y="1974752"/>
              <a:ext cx="425548" cy="42554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32" name="Group 14"/>
          <p:cNvGrpSpPr/>
          <p:nvPr/>
        </p:nvGrpSpPr>
        <p:grpSpPr>
          <a:xfrm>
            <a:off x="4088137" y="2275049"/>
            <a:ext cx="1733427" cy="1235036"/>
            <a:chOff x="596313" y="1252025"/>
            <a:chExt cx="2743200" cy="1954482"/>
          </a:xfrm>
          <a:solidFill>
            <a:srgbClr val="E3CAB4"/>
          </a:solidFill>
        </p:grpSpPr>
        <p:sp>
          <p:nvSpPr>
            <p:cNvPr id="33" name="Rounded Rectangle 16"/>
            <p:cNvSpPr/>
            <p:nvPr/>
          </p:nvSpPr>
          <p:spPr>
            <a:xfrm>
              <a:off x="596313" y="1252025"/>
              <a:ext cx="2743200" cy="1730326"/>
            </a:xfrm>
            <a:prstGeom prst="roundRect">
              <a:avLst>
                <a:gd name="adj" fmla="val 1016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40" name="Isosceles Triangle 17"/>
            <p:cNvSpPr/>
            <p:nvPr/>
          </p:nvSpPr>
          <p:spPr>
            <a:xfrm rot="10800000">
              <a:off x="1712595" y="2955143"/>
              <a:ext cx="510637" cy="25136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41" name="Group 21"/>
          <p:cNvGrpSpPr/>
          <p:nvPr/>
        </p:nvGrpSpPr>
        <p:grpSpPr>
          <a:xfrm>
            <a:off x="7566243" y="3572311"/>
            <a:ext cx="401319" cy="401317"/>
            <a:chOff x="2996418" y="1828800"/>
            <a:chExt cx="717453" cy="717453"/>
          </a:xfrm>
        </p:grpSpPr>
        <p:sp>
          <p:nvSpPr>
            <p:cNvPr id="42" name="Oval 26"/>
            <p:cNvSpPr/>
            <p:nvPr/>
          </p:nvSpPr>
          <p:spPr>
            <a:xfrm>
              <a:off x="2996418" y="1828800"/>
              <a:ext cx="717453" cy="717453"/>
            </a:xfrm>
            <a:prstGeom prst="ellipse">
              <a:avLst/>
            </a:prstGeom>
            <a:solidFill>
              <a:srgbClr val="E3CA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43" name="Oval 27"/>
            <p:cNvSpPr/>
            <p:nvPr/>
          </p:nvSpPr>
          <p:spPr>
            <a:xfrm>
              <a:off x="3142370" y="1974752"/>
              <a:ext cx="425548" cy="42554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44" name="Group 22"/>
          <p:cNvGrpSpPr/>
          <p:nvPr/>
        </p:nvGrpSpPr>
        <p:grpSpPr>
          <a:xfrm>
            <a:off x="6900188" y="2275049"/>
            <a:ext cx="1733427" cy="1235036"/>
            <a:chOff x="596313" y="1252025"/>
            <a:chExt cx="2743200" cy="1954482"/>
          </a:xfrm>
          <a:solidFill>
            <a:srgbClr val="E3CAB4"/>
          </a:solidFill>
        </p:grpSpPr>
        <p:sp>
          <p:nvSpPr>
            <p:cNvPr id="45" name="Rounded Rectangle 24"/>
            <p:cNvSpPr/>
            <p:nvPr/>
          </p:nvSpPr>
          <p:spPr>
            <a:xfrm>
              <a:off x="596313" y="1252025"/>
              <a:ext cx="2743200" cy="1730326"/>
            </a:xfrm>
            <a:prstGeom prst="roundRect">
              <a:avLst>
                <a:gd name="adj" fmla="val 1016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46" name="Isosceles Triangle 25"/>
            <p:cNvSpPr/>
            <p:nvPr/>
          </p:nvSpPr>
          <p:spPr>
            <a:xfrm rot="10800000">
              <a:off x="1712595" y="2955143"/>
              <a:ext cx="510637" cy="25136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47" name="Group 29"/>
          <p:cNvGrpSpPr/>
          <p:nvPr/>
        </p:nvGrpSpPr>
        <p:grpSpPr>
          <a:xfrm>
            <a:off x="10378293" y="3572311"/>
            <a:ext cx="401319" cy="401317"/>
            <a:chOff x="2996418" y="1828800"/>
            <a:chExt cx="717453" cy="717453"/>
          </a:xfrm>
        </p:grpSpPr>
        <p:sp>
          <p:nvSpPr>
            <p:cNvPr id="48" name="Oval 34"/>
            <p:cNvSpPr/>
            <p:nvPr/>
          </p:nvSpPr>
          <p:spPr>
            <a:xfrm>
              <a:off x="2996418" y="1828800"/>
              <a:ext cx="717453" cy="717453"/>
            </a:xfrm>
            <a:prstGeom prst="ellipse">
              <a:avLst/>
            </a:prstGeom>
            <a:solidFill>
              <a:srgbClr val="E3CA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49" name="Oval 35"/>
            <p:cNvSpPr/>
            <p:nvPr/>
          </p:nvSpPr>
          <p:spPr>
            <a:xfrm>
              <a:off x="3142370" y="1974752"/>
              <a:ext cx="425548" cy="42554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50" name="Group 30"/>
          <p:cNvGrpSpPr/>
          <p:nvPr/>
        </p:nvGrpSpPr>
        <p:grpSpPr>
          <a:xfrm>
            <a:off x="9712237" y="2275049"/>
            <a:ext cx="1733427" cy="1235036"/>
            <a:chOff x="596313" y="1252025"/>
            <a:chExt cx="2743200" cy="1954482"/>
          </a:xfrm>
          <a:solidFill>
            <a:srgbClr val="E3CAB4"/>
          </a:solidFill>
        </p:grpSpPr>
        <p:sp>
          <p:nvSpPr>
            <p:cNvPr id="51" name="Rounded Rectangle 32"/>
            <p:cNvSpPr/>
            <p:nvPr/>
          </p:nvSpPr>
          <p:spPr>
            <a:xfrm>
              <a:off x="596313" y="1252025"/>
              <a:ext cx="2743200" cy="1730326"/>
            </a:xfrm>
            <a:prstGeom prst="roundRect">
              <a:avLst>
                <a:gd name="adj" fmla="val 1016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2" name="Isosceles Triangle 33"/>
            <p:cNvSpPr/>
            <p:nvPr/>
          </p:nvSpPr>
          <p:spPr>
            <a:xfrm rot="10800000">
              <a:off x="1712595" y="2955143"/>
              <a:ext cx="510637" cy="25136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53" name="Group 36"/>
          <p:cNvGrpSpPr/>
          <p:nvPr/>
        </p:nvGrpSpPr>
        <p:grpSpPr>
          <a:xfrm>
            <a:off x="4650051" y="2502812"/>
            <a:ext cx="609601" cy="609601"/>
            <a:chOff x="2517775" y="2660650"/>
            <a:chExt cx="609601" cy="609601"/>
          </a:xfrm>
          <a:solidFill>
            <a:schemeClr val="bg1"/>
          </a:solidFill>
        </p:grpSpPr>
        <p:sp>
          <p:nvSpPr>
            <p:cNvPr id="54" name="Freeform 45"/>
            <p:cNvSpPr/>
            <p:nvPr/>
          </p:nvSpPr>
          <p:spPr bwMode="auto">
            <a:xfrm>
              <a:off x="2517775" y="2954338"/>
              <a:ext cx="592138" cy="315913"/>
            </a:xfrm>
            <a:custGeom>
              <a:avLst/>
              <a:gdLst>
                <a:gd name="T0" fmla="*/ 147 w 3357"/>
                <a:gd name="T1" fmla="*/ 7 h 1793"/>
                <a:gd name="T2" fmla="*/ 150 w 3357"/>
                <a:gd name="T3" fmla="*/ 170 h 1793"/>
                <a:gd name="T4" fmla="*/ 176 w 3357"/>
                <a:gd name="T5" fmla="*/ 372 h 1793"/>
                <a:gd name="T6" fmla="*/ 228 w 3357"/>
                <a:gd name="T7" fmla="*/ 566 h 1793"/>
                <a:gd name="T8" fmla="*/ 301 w 3357"/>
                <a:gd name="T9" fmla="*/ 749 h 1793"/>
                <a:gd name="T10" fmla="*/ 396 w 3357"/>
                <a:gd name="T11" fmla="*/ 919 h 1793"/>
                <a:gd name="T12" fmla="*/ 511 w 3357"/>
                <a:gd name="T13" fmla="*/ 1077 h 1793"/>
                <a:gd name="T14" fmla="*/ 644 w 3357"/>
                <a:gd name="T15" fmla="*/ 1217 h 1793"/>
                <a:gd name="T16" fmla="*/ 793 w 3357"/>
                <a:gd name="T17" fmla="*/ 1341 h 1793"/>
                <a:gd name="T18" fmla="*/ 957 w 3357"/>
                <a:gd name="T19" fmla="*/ 1446 h 1793"/>
                <a:gd name="T20" fmla="*/ 1134 w 3357"/>
                <a:gd name="T21" fmla="*/ 1531 h 1793"/>
                <a:gd name="T22" fmla="*/ 1322 w 3357"/>
                <a:gd name="T23" fmla="*/ 1593 h 1793"/>
                <a:gd name="T24" fmla="*/ 1521 w 3357"/>
                <a:gd name="T25" fmla="*/ 1632 h 1793"/>
                <a:gd name="T26" fmla="*/ 1726 w 3357"/>
                <a:gd name="T27" fmla="*/ 1646 h 1793"/>
                <a:gd name="T28" fmla="*/ 1919 w 3357"/>
                <a:gd name="T29" fmla="*/ 1634 h 1793"/>
                <a:gd name="T30" fmla="*/ 2104 w 3357"/>
                <a:gd name="T31" fmla="*/ 1599 h 1793"/>
                <a:gd name="T32" fmla="*/ 2284 w 3357"/>
                <a:gd name="T33" fmla="*/ 1544 h 1793"/>
                <a:gd name="T34" fmla="*/ 2454 w 3357"/>
                <a:gd name="T35" fmla="*/ 1467 h 1793"/>
                <a:gd name="T36" fmla="*/ 2615 w 3357"/>
                <a:gd name="T37" fmla="*/ 1372 h 1793"/>
                <a:gd name="T38" fmla="*/ 2764 w 3357"/>
                <a:gd name="T39" fmla="*/ 1256 h 1793"/>
                <a:gd name="T40" fmla="*/ 2899 w 3357"/>
                <a:gd name="T41" fmla="*/ 1124 h 1793"/>
                <a:gd name="T42" fmla="*/ 3039 w 3357"/>
                <a:gd name="T43" fmla="*/ 936 h 1793"/>
                <a:gd name="T44" fmla="*/ 2676 w 3357"/>
                <a:gd name="T45" fmla="*/ 853 h 1793"/>
                <a:gd name="T46" fmla="*/ 3197 w 3357"/>
                <a:gd name="T47" fmla="*/ 756 h 1793"/>
                <a:gd name="T48" fmla="*/ 3233 w 3357"/>
                <a:gd name="T49" fmla="*/ 770 h 1793"/>
                <a:gd name="T50" fmla="*/ 3256 w 3357"/>
                <a:gd name="T51" fmla="*/ 798 h 1793"/>
                <a:gd name="T52" fmla="*/ 3357 w 3357"/>
                <a:gd name="T53" fmla="*/ 1315 h 1793"/>
                <a:gd name="T54" fmla="*/ 3152 w 3357"/>
                <a:gd name="T55" fmla="*/ 1037 h 1793"/>
                <a:gd name="T56" fmla="*/ 3021 w 3357"/>
                <a:gd name="T57" fmla="*/ 1215 h 1793"/>
                <a:gd name="T58" fmla="*/ 2880 w 3357"/>
                <a:gd name="T59" fmla="*/ 1354 h 1793"/>
                <a:gd name="T60" fmla="*/ 2727 w 3357"/>
                <a:gd name="T61" fmla="*/ 1476 h 1793"/>
                <a:gd name="T62" fmla="*/ 2563 w 3357"/>
                <a:gd name="T63" fmla="*/ 1578 h 1793"/>
                <a:gd name="T64" fmla="*/ 2390 w 3357"/>
                <a:gd name="T65" fmla="*/ 1661 h 1793"/>
                <a:gd name="T66" fmla="*/ 2208 w 3357"/>
                <a:gd name="T67" fmla="*/ 1724 h 1793"/>
                <a:gd name="T68" fmla="*/ 2019 w 3357"/>
                <a:gd name="T69" fmla="*/ 1767 h 1793"/>
                <a:gd name="T70" fmla="*/ 1825 w 3357"/>
                <a:gd name="T71" fmla="*/ 1789 h 1793"/>
                <a:gd name="T72" fmla="*/ 1621 w 3357"/>
                <a:gd name="T73" fmla="*/ 1789 h 1793"/>
                <a:gd name="T74" fmla="*/ 1416 w 3357"/>
                <a:gd name="T75" fmla="*/ 1764 h 1793"/>
                <a:gd name="T76" fmla="*/ 1219 w 3357"/>
                <a:gd name="T77" fmla="*/ 1717 h 1793"/>
                <a:gd name="T78" fmla="*/ 1031 w 3357"/>
                <a:gd name="T79" fmla="*/ 1647 h 1793"/>
                <a:gd name="T80" fmla="*/ 855 w 3357"/>
                <a:gd name="T81" fmla="*/ 1556 h 1793"/>
                <a:gd name="T82" fmla="*/ 691 w 3357"/>
                <a:gd name="T83" fmla="*/ 1448 h 1793"/>
                <a:gd name="T84" fmla="*/ 541 w 3357"/>
                <a:gd name="T85" fmla="*/ 1321 h 1793"/>
                <a:gd name="T86" fmla="*/ 405 w 3357"/>
                <a:gd name="T87" fmla="*/ 1178 h 1793"/>
                <a:gd name="T88" fmla="*/ 288 w 3357"/>
                <a:gd name="T89" fmla="*/ 1022 h 1793"/>
                <a:gd name="T90" fmla="*/ 188 w 3357"/>
                <a:gd name="T91" fmla="*/ 851 h 1793"/>
                <a:gd name="T92" fmla="*/ 108 w 3357"/>
                <a:gd name="T93" fmla="*/ 669 h 1793"/>
                <a:gd name="T94" fmla="*/ 49 w 3357"/>
                <a:gd name="T95" fmla="*/ 476 h 1793"/>
                <a:gd name="T96" fmla="*/ 13 w 3357"/>
                <a:gd name="T97" fmla="*/ 274 h 1793"/>
                <a:gd name="T98" fmla="*/ 0 w 3357"/>
                <a:gd name="T99" fmla="*/ 65 h 1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57" h="1793">
                  <a:moveTo>
                    <a:pt x="0" y="0"/>
                  </a:moveTo>
                  <a:lnTo>
                    <a:pt x="147" y="7"/>
                  </a:lnTo>
                  <a:lnTo>
                    <a:pt x="147" y="65"/>
                  </a:lnTo>
                  <a:lnTo>
                    <a:pt x="150" y="170"/>
                  </a:lnTo>
                  <a:lnTo>
                    <a:pt x="161" y="272"/>
                  </a:lnTo>
                  <a:lnTo>
                    <a:pt x="176" y="372"/>
                  </a:lnTo>
                  <a:lnTo>
                    <a:pt x="198" y="471"/>
                  </a:lnTo>
                  <a:lnTo>
                    <a:pt x="228" y="566"/>
                  </a:lnTo>
                  <a:lnTo>
                    <a:pt x="261" y="659"/>
                  </a:lnTo>
                  <a:lnTo>
                    <a:pt x="301" y="749"/>
                  </a:lnTo>
                  <a:lnTo>
                    <a:pt x="346" y="836"/>
                  </a:lnTo>
                  <a:lnTo>
                    <a:pt x="396" y="919"/>
                  </a:lnTo>
                  <a:lnTo>
                    <a:pt x="452" y="1000"/>
                  </a:lnTo>
                  <a:lnTo>
                    <a:pt x="511" y="1077"/>
                  </a:lnTo>
                  <a:lnTo>
                    <a:pt x="575" y="1149"/>
                  </a:lnTo>
                  <a:lnTo>
                    <a:pt x="644" y="1217"/>
                  </a:lnTo>
                  <a:lnTo>
                    <a:pt x="716" y="1281"/>
                  </a:lnTo>
                  <a:lnTo>
                    <a:pt x="793" y="1341"/>
                  </a:lnTo>
                  <a:lnTo>
                    <a:pt x="874" y="1396"/>
                  </a:lnTo>
                  <a:lnTo>
                    <a:pt x="957" y="1446"/>
                  </a:lnTo>
                  <a:lnTo>
                    <a:pt x="1044" y="1491"/>
                  </a:lnTo>
                  <a:lnTo>
                    <a:pt x="1134" y="1531"/>
                  </a:lnTo>
                  <a:lnTo>
                    <a:pt x="1227" y="1565"/>
                  </a:lnTo>
                  <a:lnTo>
                    <a:pt x="1322" y="1593"/>
                  </a:lnTo>
                  <a:lnTo>
                    <a:pt x="1420" y="1616"/>
                  </a:lnTo>
                  <a:lnTo>
                    <a:pt x="1521" y="1632"/>
                  </a:lnTo>
                  <a:lnTo>
                    <a:pt x="1622" y="1642"/>
                  </a:lnTo>
                  <a:lnTo>
                    <a:pt x="1726" y="1646"/>
                  </a:lnTo>
                  <a:lnTo>
                    <a:pt x="1823" y="1642"/>
                  </a:lnTo>
                  <a:lnTo>
                    <a:pt x="1919" y="1634"/>
                  </a:lnTo>
                  <a:lnTo>
                    <a:pt x="2012" y="1619"/>
                  </a:lnTo>
                  <a:lnTo>
                    <a:pt x="2104" y="1599"/>
                  </a:lnTo>
                  <a:lnTo>
                    <a:pt x="2196" y="1574"/>
                  </a:lnTo>
                  <a:lnTo>
                    <a:pt x="2284" y="1544"/>
                  </a:lnTo>
                  <a:lnTo>
                    <a:pt x="2370" y="1508"/>
                  </a:lnTo>
                  <a:lnTo>
                    <a:pt x="2454" y="1467"/>
                  </a:lnTo>
                  <a:lnTo>
                    <a:pt x="2536" y="1422"/>
                  </a:lnTo>
                  <a:lnTo>
                    <a:pt x="2615" y="1372"/>
                  </a:lnTo>
                  <a:lnTo>
                    <a:pt x="2690" y="1316"/>
                  </a:lnTo>
                  <a:lnTo>
                    <a:pt x="2764" y="1256"/>
                  </a:lnTo>
                  <a:lnTo>
                    <a:pt x="2833" y="1192"/>
                  </a:lnTo>
                  <a:lnTo>
                    <a:pt x="2899" y="1124"/>
                  </a:lnTo>
                  <a:lnTo>
                    <a:pt x="2961" y="1050"/>
                  </a:lnTo>
                  <a:lnTo>
                    <a:pt x="3039" y="936"/>
                  </a:lnTo>
                  <a:lnTo>
                    <a:pt x="2704" y="1000"/>
                  </a:lnTo>
                  <a:lnTo>
                    <a:pt x="2676" y="853"/>
                  </a:lnTo>
                  <a:lnTo>
                    <a:pt x="3176" y="757"/>
                  </a:lnTo>
                  <a:lnTo>
                    <a:pt x="3197" y="756"/>
                  </a:lnTo>
                  <a:lnTo>
                    <a:pt x="3217" y="760"/>
                  </a:lnTo>
                  <a:lnTo>
                    <a:pt x="3233" y="770"/>
                  </a:lnTo>
                  <a:lnTo>
                    <a:pt x="3247" y="783"/>
                  </a:lnTo>
                  <a:lnTo>
                    <a:pt x="3256" y="798"/>
                  </a:lnTo>
                  <a:lnTo>
                    <a:pt x="3262" y="815"/>
                  </a:lnTo>
                  <a:lnTo>
                    <a:pt x="3357" y="1315"/>
                  </a:lnTo>
                  <a:lnTo>
                    <a:pt x="3210" y="1344"/>
                  </a:lnTo>
                  <a:lnTo>
                    <a:pt x="3152" y="1037"/>
                  </a:lnTo>
                  <a:lnTo>
                    <a:pt x="3086" y="1138"/>
                  </a:lnTo>
                  <a:lnTo>
                    <a:pt x="3021" y="1215"/>
                  </a:lnTo>
                  <a:lnTo>
                    <a:pt x="2952" y="1287"/>
                  </a:lnTo>
                  <a:lnTo>
                    <a:pt x="2880" y="1354"/>
                  </a:lnTo>
                  <a:lnTo>
                    <a:pt x="2805" y="1417"/>
                  </a:lnTo>
                  <a:lnTo>
                    <a:pt x="2727" y="1476"/>
                  </a:lnTo>
                  <a:lnTo>
                    <a:pt x="2646" y="1529"/>
                  </a:lnTo>
                  <a:lnTo>
                    <a:pt x="2563" y="1578"/>
                  </a:lnTo>
                  <a:lnTo>
                    <a:pt x="2478" y="1623"/>
                  </a:lnTo>
                  <a:lnTo>
                    <a:pt x="2390" y="1661"/>
                  </a:lnTo>
                  <a:lnTo>
                    <a:pt x="2300" y="1696"/>
                  </a:lnTo>
                  <a:lnTo>
                    <a:pt x="2208" y="1724"/>
                  </a:lnTo>
                  <a:lnTo>
                    <a:pt x="2115" y="1749"/>
                  </a:lnTo>
                  <a:lnTo>
                    <a:pt x="2019" y="1767"/>
                  </a:lnTo>
                  <a:lnTo>
                    <a:pt x="1923" y="1781"/>
                  </a:lnTo>
                  <a:lnTo>
                    <a:pt x="1825" y="1789"/>
                  </a:lnTo>
                  <a:lnTo>
                    <a:pt x="1726" y="1793"/>
                  </a:lnTo>
                  <a:lnTo>
                    <a:pt x="1621" y="1789"/>
                  </a:lnTo>
                  <a:lnTo>
                    <a:pt x="1517" y="1780"/>
                  </a:lnTo>
                  <a:lnTo>
                    <a:pt x="1416" y="1764"/>
                  </a:lnTo>
                  <a:lnTo>
                    <a:pt x="1316" y="1743"/>
                  </a:lnTo>
                  <a:lnTo>
                    <a:pt x="1219" y="1717"/>
                  </a:lnTo>
                  <a:lnTo>
                    <a:pt x="1124" y="1684"/>
                  </a:lnTo>
                  <a:lnTo>
                    <a:pt x="1031" y="1647"/>
                  </a:lnTo>
                  <a:lnTo>
                    <a:pt x="941" y="1605"/>
                  </a:lnTo>
                  <a:lnTo>
                    <a:pt x="855" y="1556"/>
                  </a:lnTo>
                  <a:lnTo>
                    <a:pt x="771" y="1505"/>
                  </a:lnTo>
                  <a:lnTo>
                    <a:pt x="691" y="1448"/>
                  </a:lnTo>
                  <a:lnTo>
                    <a:pt x="613" y="1386"/>
                  </a:lnTo>
                  <a:lnTo>
                    <a:pt x="541" y="1321"/>
                  </a:lnTo>
                  <a:lnTo>
                    <a:pt x="471" y="1252"/>
                  </a:lnTo>
                  <a:lnTo>
                    <a:pt x="405" y="1178"/>
                  </a:lnTo>
                  <a:lnTo>
                    <a:pt x="344" y="1102"/>
                  </a:lnTo>
                  <a:lnTo>
                    <a:pt x="288" y="1022"/>
                  </a:lnTo>
                  <a:lnTo>
                    <a:pt x="235" y="938"/>
                  </a:lnTo>
                  <a:lnTo>
                    <a:pt x="188" y="851"/>
                  </a:lnTo>
                  <a:lnTo>
                    <a:pt x="146" y="762"/>
                  </a:lnTo>
                  <a:lnTo>
                    <a:pt x="108" y="669"/>
                  </a:lnTo>
                  <a:lnTo>
                    <a:pt x="76" y="574"/>
                  </a:lnTo>
                  <a:lnTo>
                    <a:pt x="49" y="476"/>
                  </a:lnTo>
                  <a:lnTo>
                    <a:pt x="28" y="376"/>
                  </a:lnTo>
                  <a:lnTo>
                    <a:pt x="13" y="274"/>
                  </a:lnTo>
                  <a:lnTo>
                    <a:pt x="3" y="171"/>
                  </a:lnTo>
                  <a:lnTo>
                    <a:pt x="0" y="6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5" name="Freeform 46"/>
            <p:cNvSpPr/>
            <p:nvPr/>
          </p:nvSpPr>
          <p:spPr bwMode="auto">
            <a:xfrm>
              <a:off x="2535238" y="2660650"/>
              <a:ext cx="592138" cy="317500"/>
            </a:xfrm>
            <a:custGeom>
              <a:avLst/>
              <a:gdLst>
                <a:gd name="T0" fmla="*/ 1729 w 3351"/>
                <a:gd name="T1" fmla="*/ 3 h 1793"/>
                <a:gd name="T2" fmla="*/ 1935 w 3351"/>
                <a:gd name="T3" fmla="*/ 28 h 1793"/>
                <a:gd name="T4" fmla="*/ 2132 w 3351"/>
                <a:gd name="T5" fmla="*/ 76 h 1793"/>
                <a:gd name="T6" fmla="*/ 2320 w 3351"/>
                <a:gd name="T7" fmla="*/ 145 h 1793"/>
                <a:gd name="T8" fmla="*/ 2496 w 3351"/>
                <a:gd name="T9" fmla="*/ 235 h 1793"/>
                <a:gd name="T10" fmla="*/ 2660 w 3351"/>
                <a:gd name="T11" fmla="*/ 345 h 1793"/>
                <a:gd name="T12" fmla="*/ 2810 w 3351"/>
                <a:gd name="T13" fmla="*/ 471 h 1793"/>
                <a:gd name="T14" fmla="*/ 2946 w 3351"/>
                <a:gd name="T15" fmla="*/ 613 h 1793"/>
                <a:gd name="T16" fmla="*/ 3063 w 3351"/>
                <a:gd name="T17" fmla="*/ 771 h 1793"/>
                <a:gd name="T18" fmla="*/ 3163 w 3351"/>
                <a:gd name="T19" fmla="*/ 941 h 1793"/>
                <a:gd name="T20" fmla="*/ 3243 w 3351"/>
                <a:gd name="T21" fmla="*/ 1124 h 1793"/>
                <a:gd name="T22" fmla="*/ 3302 w 3351"/>
                <a:gd name="T23" fmla="*/ 1316 h 1793"/>
                <a:gd name="T24" fmla="*/ 3338 w 3351"/>
                <a:gd name="T25" fmla="*/ 1517 h 1793"/>
                <a:gd name="T26" fmla="*/ 3351 w 3351"/>
                <a:gd name="T27" fmla="*/ 1726 h 1793"/>
                <a:gd name="T28" fmla="*/ 3204 w 3351"/>
                <a:gd name="T29" fmla="*/ 1785 h 1793"/>
                <a:gd name="T30" fmla="*/ 3201 w 3351"/>
                <a:gd name="T31" fmla="*/ 1622 h 1793"/>
                <a:gd name="T32" fmla="*/ 3174 w 3351"/>
                <a:gd name="T33" fmla="*/ 1420 h 1793"/>
                <a:gd name="T34" fmla="*/ 3123 w 3351"/>
                <a:gd name="T35" fmla="*/ 1227 h 1793"/>
                <a:gd name="T36" fmla="*/ 3050 w 3351"/>
                <a:gd name="T37" fmla="*/ 1044 h 1793"/>
                <a:gd name="T38" fmla="*/ 2955 w 3351"/>
                <a:gd name="T39" fmla="*/ 873 h 1793"/>
                <a:gd name="T40" fmla="*/ 2839 w 3351"/>
                <a:gd name="T41" fmla="*/ 716 h 1793"/>
                <a:gd name="T42" fmla="*/ 2707 w 3351"/>
                <a:gd name="T43" fmla="*/ 576 h 1793"/>
                <a:gd name="T44" fmla="*/ 2558 w 3351"/>
                <a:gd name="T45" fmla="*/ 452 h 1793"/>
                <a:gd name="T46" fmla="*/ 2394 w 3351"/>
                <a:gd name="T47" fmla="*/ 346 h 1793"/>
                <a:gd name="T48" fmla="*/ 2217 w 3351"/>
                <a:gd name="T49" fmla="*/ 262 h 1793"/>
                <a:gd name="T50" fmla="*/ 2029 w 3351"/>
                <a:gd name="T51" fmla="*/ 199 h 1793"/>
                <a:gd name="T52" fmla="*/ 1830 w 3351"/>
                <a:gd name="T53" fmla="*/ 160 h 1793"/>
                <a:gd name="T54" fmla="*/ 1623 w 3351"/>
                <a:gd name="T55" fmla="*/ 147 h 1793"/>
                <a:gd name="T56" fmla="*/ 1432 w 3351"/>
                <a:gd name="T57" fmla="*/ 159 h 1793"/>
                <a:gd name="T58" fmla="*/ 1246 w 3351"/>
                <a:gd name="T59" fmla="*/ 192 h 1793"/>
                <a:gd name="T60" fmla="*/ 1067 w 3351"/>
                <a:gd name="T61" fmla="*/ 249 h 1793"/>
                <a:gd name="T62" fmla="*/ 897 w 3351"/>
                <a:gd name="T63" fmla="*/ 325 h 1793"/>
                <a:gd name="T64" fmla="*/ 736 w 3351"/>
                <a:gd name="T65" fmla="*/ 421 h 1793"/>
                <a:gd name="T66" fmla="*/ 588 w 3351"/>
                <a:gd name="T67" fmla="*/ 537 h 1793"/>
                <a:gd name="T68" fmla="*/ 453 w 3351"/>
                <a:gd name="T69" fmla="*/ 670 h 1793"/>
                <a:gd name="T70" fmla="*/ 317 w 3351"/>
                <a:gd name="T71" fmla="*/ 851 h 1793"/>
                <a:gd name="T72" fmla="*/ 684 w 3351"/>
                <a:gd name="T73" fmla="*/ 934 h 1793"/>
                <a:gd name="T74" fmla="*/ 160 w 3351"/>
                <a:gd name="T75" fmla="*/ 1029 h 1793"/>
                <a:gd name="T76" fmla="*/ 120 w 3351"/>
                <a:gd name="T77" fmla="*/ 1016 h 1793"/>
                <a:gd name="T78" fmla="*/ 94 w 3351"/>
                <a:gd name="T79" fmla="*/ 988 h 1793"/>
                <a:gd name="T80" fmla="*/ 0 w 3351"/>
                <a:gd name="T81" fmla="*/ 471 h 1793"/>
                <a:gd name="T82" fmla="*/ 206 w 3351"/>
                <a:gd name="T83" fmla="*/ 745 h 1793"/>
                <a:gd name="T84" fmla="*/ 330 w 3351"/>
                <a:gd name="T85" fmla="*/ 578 h 1793"/>
                <a:gd name="T86" fmla="*/ 470 w 3351"/>
                <a:gd name="T87" fmla="*/ 438 h 1793"/>
                <a:gd name="T88" fmla="*/ 624 w 3351"/>
                <a:gd name="T89" fmla="*/ 317 h 1793"/>
                <a:gd name="T90" fmla="*/ 788 w 3351"/>
                <a:gd name="T91" fmla="*/ 214 h 1793"/>
                <a:gd name="T92" fmla="*/ 961 w 3351"/>
                <a:gd name="T93" fmla="*/ 131 h 1793"/>
                <a:gd name="T94" fmla="*/ 1142 w 3351"/>
                <a:gd name="T95" fmla="*/ 67 h 1793"/>
                <a:gd name="T96" fmla="*/ 1331 w 3351"/>
                <a:gd name="T97" fmla="*/ 24 h 1793"/>
                <a:gd name="T98" fmla="*/ 1526 w 3351"/>
                <a:gd name="T99" fmla="*/ 3 h 1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51" h="1793">
                  <a:moveTo>
                    <a:pt x="1623" y="0"/>
                  </a:moveTo>
                  <a:lnTo>
                    <a:pt x="1729" y="3"/>
                  </a:lnTo>
                  <a:lnTo>
                    <a:pt x="1833" y="13"/>
                  </a:lnTo>
                  <a:lnTo>
                    <a:pt x="1935" y="28"/>
                  </a:lnTo>
                  <a:lnTo>
                    <a:pt x="2035" y="50"/>
                  </a:lnTo>
                  <a:lnTo>
                    <a:pt x="2132" y="76"/>
                  </a:lnTo>
                  <a:lnTo>
                    <a:pt x="2227" y="108"/>
                  </a:lnTo>
                  <a:lnTo>
                    <a:pt x="2320" y="145"/>
                  </a:lnTo>
                  <a:lnTo>
                    <a:pt x="2409" y="188"/>
                  </a:lnTo>
                  <a:lnTo>
                    <a:pt x="2496" y="235"/>
                  </a:lnTo>
                  <a:lnTo>
                    <a:pt x="2580" y="288"/>
                  </a:lnTo>
                  <a:lnTo>
                    <a:pt x="2660" y="345"/>
                  </a:lnTo>
                  <a:lnTo>
                    <a:pt x="2738" y="406"/>
                  </a:lnTo>
                  <a:lnTo>
                    <a:pt x="2810" y="471"/>
                  </a:lnTo>
                  <a:lnTo>
                    <a:pt x="2879" y="541"/>
                  </a:lnTo>
                  <a:lnTo>
                    <a:pt x="2946" y="613"/>
                  </a:lnTo>
                  <a:lnTo>
                    <a:pt x="3006" y="690"/>
                  </a:lnTo>
                  <a:lnTo>
                    <a:pt x="3063" y="771"/>
                  </a:lnTo>
                  <a:lnTo>
                    <a:pt x="3116" y="855"/>
                  </a:lnTo>
                  <a:lnTo>
                    <a:pt x="3163" y="941"/>
                  </a:lnTo>
                  <a:lnTo>
                    <a:pt x="3205" y="1031"/>
                  </a:lnTo>
                  <a:lnTo>
                    <a:pt x="3243" y="1124"/>
                  </a:lnTo>
                  <a:lnTo>
                    <a:pt x="3275" y="1218"/>
                  </a:lnTo>
                  <a:lnTo>
                    <a:pt x="3302" y="1316"/>
                  </a:lnTo>
                  <a:lnTo>
                    <a:pt x="3323" y="1416"/>
                  </a:lnTo>
                  <a:lnTo>
                    <a:pt x="3338" y="1517"/>
                  </a:lnTo>
                  <a:lnTo>
                    <a:pt x="3348" y="1621"/>
                  </a:lnTo>
                  <a:lnTo>
                    <a:pt x="3351" y="1726"/>
                  </a:lnTo>
                  <a:lnTo>
                    <a:pt x="3351" y="1793"/>
                  </a:lnTo>
                  <a:lnTo>
                    <a:pt x="3204" y="1785"/>
                  </a:lnTo>
                  <a:lnTo>
                    <a:pt x="3204" y="1726"/>
                  </a:lnTo>
                  <a:lnTo>
                    <a:pt x="3201" y="1622"/>
                  </a:lnTo>
                  <a:lnTo>
                    <a:pt x="3190" y="1521"/>
                  </a:lnTo>
                  <a:lnTo>
                    <a:pt x="3174" y="1420"/>
                  </a:lnTo>
                  <a:lnTo>
                    <a:pt x="3151" y="1322"/>
                  </a:lnTo>
                  <a:lnTo>
                    <a:pt x="3123" y="1227"/>
                  </a:lnTo>
                  <a:lnTo>
                    <a:pt x="3089" y="1134"/>
                  </a:lnTo>
                  <a:lnTo>
                    <a:pt x="3050" y="1044"/>
                  </a:lnTo>
                  <a:lnTo>
                    <a:pt x="3004" y="957"/>
                  </a:lnTo>
                  <a:lnTo>
                    <a:pt x="2955" y="873"/>
                  </a:lnTo>
                  <a:lnTo>
                    <a:pt x="2899" y="793"/>
                  </a:lnTo>
                  <a:lnTo>
                    <a:pt x="2839" y="716"/>
                  </a:lnTo>
                  <a:lnTo>
                    <a:pt x="2775" y="644"/>
                  </a:lnTo>
                  <a:lnTo>
                    <a:pt x="2707" y="576"/>
                  </a:lnTo>
                  <a:lnTo>
                    <a:pt x="2635" y="511"/>
                  </a:lnTo>
                  <a:lnTo>
                    <a:pt x="2558" y="452"/>
                  </a:lnTo>
                  <a:lnTo>
                    <a:pt x="2477" y="396"/>
                  </a:lnTo>
                  <a:lnTo>
                    <a:pt x="2394" y="346"/>
                  </a:lnTo>
                  <a:lnTo>
                    <a:pt x="2307" y="302"/>
                  </a:lnTo>
                  <a:lnTo>
                    <a:pt x="2217" y="262"/>
                  </a:lnTo>
                  <a:lnTo>
                    <a:pt x="2124" y="227"/>
                  </a:lnTo>
                  <a:lnTo>
                    <a:pt x="2029" y="199"/>
                  </a:lnTo>
                  <a:lnTo>
                    <a:pt x="1931" y="177"/>
                  </a:lnTo>
                  <a:lnTo>
                    <a:pt x="1830" y="160"/>
                  </a:lnTo>
                  <a:lnTo>
                    <a:pt x="1728" y="150"/>
                  </a:lnTo>
                  <a:lnTo>
                    <a:pt x="1623" y="147"/>
                  </a:lnTo>
                  <a:lnTo>
                    <a:pt x="1528" y="150"/>
                  </a:lnTo>
                  <a:lnTo>
                    <a:pt x="1432" y="159"/>
                  </a:lnTo>
                  <a:lnTo>
                    <a:pt x="1339" y="173"/>
                  </a:lnTo>
                  <a:lnTo>
                    <a:pt x="1246" y="192"/>
                  </a:lnTo>
                  <a:lnTo>
                    <a:pt x="1155" y="218"/>
                  </a:lnTo>
                  <a:lnTo>
                    <a:pt x="1067" y="249"/>
                  </a:lnTo>
                  <a:lnTo>
                    <a:pt x="981" y="285"/>
                  </a:lnTo>
                  <a:lnTo>
                    <a:pt x="897" y="325"/>
                  </a:lnTo>
                  <a:lnTo>
                    <a:pt x="815" y="371"/>
                  </a:lnTo>
                  <a:lnTo>
                    <a:pt x="736" y="421"/>
                  </a:lnTo>
                  <a:lnTo>
                    <a:pt x="660" y="477"/>
                  </a:lnTo>
                  <a:lnTo>
                    <a:pt x="588" y="537"/>
                  </a:lnTo>
                  <a:lnTo>
                    <a:pt x="519" y="601"/>
                  </a:lnTo>
                  <a:lnTo>
                    <a:pt x="453" y="670"/>
                  </a:lnTo>
                  <a:lnTo>
                    <a:pt x="391" y="743"/>
                  </a:lnTo>
                  <a:lnTo>
                    <a:pt x="317" y="851"/>
                  </a:lnTo>
                  <a:lnTo>
                    <a:pt x="655" y="787"/>
                  </a:lnTo>
                  <a:lnTo>
                    <a:pt x="684" y="934"/>
                  </a:lnTo>
                  <a:lnTo>
                    <a:pt x="184" y="1029"/>
                  </a:lnTo>
                  <a:lnTo>
                    <a:pt x="160" y="1029"/>
                  </a:lnTo>
                  <a:lnTo>
                    <a:pt x="139" y="1025"/>
                  </a:lnTo>
                  <a:lnTo>
                    <a:pt x="120" y="1016"/>
                  </a:lnTo>
                  <a:lnTo>
                    <a:pt x="105" y="1003"/>
                  </a:lnTo>
                  <a:lnTo>
                    <a:pt x="94" y="988"/>
                  </a:lnTo>
                  <a:lnTo>
                    <a:pt x="88" y="970"/>
                  </a:lnTo>
                  <a:lnTo>
                    <a:pt x="0" y="471"/>
                  </a:lnTo>
                  <a:lnTo>
                    <a:pt x="148" y="440"/>
                  </a:lnTo>
                  <a:lnTo>
                    <a:pt x="206" y="745"/>
                  </a:lnTo>
                  <a:lnTo>
                    <a:pt x="265" y="654"/>
                  </a:lnTo>
                  <a:lnTo>
                    <a:pt x="330" y="578"/>
                  </a:lnTo>
                  <a:lnTo>
                    <a:pt x="399" y="505"/>
                  </a:lnTo>
                  <a:lnTo>
                    <a:pt x="470" y="438"/>
                  </a:lnTo>
                  <a:lnTo>
                    <a:pt x="546" y="375"/>
                  </a:lnTo>
                  <a:lnTo>
                    <a:pt x="624" y="317"/>
                  </a:lnTo>
                  <a:lnTo>
                    <a:pt x="705" y="264"/>
                  </a:lnTo>
                  <a:lnTo>
                    <a:pt x="788" y="214"/>
                  </a:lnTo>
                  <a:lnTo>
                    <a:pt x="873" y="170"/>
                  </a:lnTo>
                  <a:lnTo>
                    <a:pt x="961" y="131"/>
                  </a:lnTo>
                  <a:lnTo>
                    <a:pt x="1051" y="97"/>
                  </a:lnTo>
                  <a:lnTo>
                    <a:pt x="1142" y="67"/>
                  </a:lnTo>
                  <a:lnTo>
                    <a:pt x="1236" y="43"/>
                  </a:lnTo>
                  <a:lnTo>
                    <a:pt x="1331" y="24"/>
                  </a:lnTo>
                  <a:lnTo>
                    <a:pt x="1428" y="11"/>
                  </a:lnTo>
                  <a:lnTo>
                    <a:pt x="1526" y="3"/>
                  </a:lnTo>
                  <a:lnTo>
                    <a:pt x="16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6" name="Rectangle 47"/>
            <p:cNvSpPr>
              <a:spLocks noChangeArrowheads="1"/>
            </p:cNvSpPr>
            <p:nvPr/>
          </p:nvSpPr>
          <p:spPr bwMode="auto">
            <a:xfrm>
              <a:off x="2674938" y="2840038"/>
              <a:ext cx="25400" cy="25082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7" name="Rectangle 48"/>
            <p:cNvSpPr>
              <a:spLocks noChangeArrowheads="1"/>
            </p:cNvSpPr>
            <p:nvPr/>
          </p:nvSpPr>
          <p:spPr bwMode="auto">
            <a:xfrm>
              <a:off x="2763838" y="2924175"/>
              <a:ext cx="26988" cy="1666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8" name="Rectangle 49"/>
            <p:cNvSpPr>
              <a:spLocks noChangeArrowheads="1"/>
            </p:cNvSpPr>
            <p:nvPr/>
          </p:nvSpPr>
          <p:spPr bwMode="auto">
            <a:xfrm>
              <a:off x="2854325" y="2882900"/>
              <a:ext cx="26988" cy="20796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59" name="Rectangle 50"/>
            <p:cNvSpPr>
              <a:spLocks noChangeArrowheads="1"/>
            </p:cNvSpPr>
            <p:nvPr/>
          </p:nvSpPr>
          <p:spPr bwMode="auto">
            <a:xfrm>
              <a:off x="2944813" y="2924175"/>
              <a:ext cx="25400" cy="1666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60" name="Freeform 91"/>
          <p:cNvSpPr>
            <a:spLocks noEditPoints="1"/>
          </p:cNvSpPr>
          <p:nvPr/>
        </p:nvSpPr>
        <p:spPr bwMode="auto">
          <a:xfrm>
            <a:off x="7460515" y="2501225"/>
            <a:ext cx="612775" cy="612775"/>
          </a:xfrm>
          <a:custGeom>
            <a:avLst/>
            <a:gdLst>
              <a:gd name="T0" fmla="*/ 1133 w 3474"/>
              <a:gd name="T1" fmla="*/ 1077 h 3475"/>
              <a:gd name="T2" fmla="*/ 1072 w 3474"/>
              <a:gd name="T3" fmla="*/ 1158 h 3475"/>
              <a:gd name="T4" fmla="*/ 1124 w 3474"/>
              <a:gd name="T5" fmla="*/ 1172 h 3475"/>
              <a:gd name="T6" fmla="*/ 1180 w 3474"/>
              <a:gd name="T7" fmla="*/ 1194 h 3475"/>
              <a:gd name="T8" fmla="*/ 1199 w 3474"/>
              <a:gd name="T9" fmla="*/ 1253 h 3475"/>
              <a:gd name="T10" fmla="*/ 1167 w 3474"/>
              <a:gd name="T11" fmla="*/ 1309 h 3475"/>
              <a:gd name="T12" fmla="*/ 1228 w 3474"/>
              <a:gd name="T13" fmla="*/ 1326 h 3475"/>
              <a:gd name="T14" fmla="*/ 1315 w 3474"/>
              <a:gd name="T15" fmla="*/ 1268 h 3475"/>
              <a:gd name="T16" fmla="*/ 1334 w 3474"/>
              <a:gd name="T17" fmla="*/ 1166 h 3475"/>
              <a:gd name="T18" fmla="*/ 1287 w 3474"/>
              <a:gd name="T19" fmla="*/ 1085 h 3475"/>
              <a:gd name="T20" fmla="*/ 1210 w 3474"/>
              <a:gd name="T21" fmla="*/ 1057 h 3475"/>
              <a:gd name="T22" fmla="*/ 736 w 3474"/>
              <a:gd name="T23" fmla="*/ 1040 h 3475"/>
              <a:gd name="T24" fmla="*/ 924 w 3474"/>
              <a:gd name="T25" fmla="*/ 1147 h 3475"/>
              <a:gd name="T26" fmla="*/ 978 w 3474"/>
              <a:gd name="T27" fmla="*/ 1020 h 3475"/>
              <a:gd name="T28" fmla="*/ 1094 w 3474"/>
              <a:gd name="T29" fmla="*/ 934 h 3475"/>
              <a:gd name="T30" fmla="*/ 1236 w 3474"/>
              <a:gd name="T31" fmla="*/ 916 h 3475"/>
              <a:gd name="T32" fmla="*/ 1372 w 3474"/>
              <a:gd name="T33" fmla="*/ 968 h 3475"/>
              <a:gd name="T34" fmla="*/ 1464 w 3474"/>
              <a:gd name="T35" fmla="*/ 1085 h 3475"/>
              <a:gd name="T36" fmla="*/ 1482 w 3474"/>
              <a:gd name="T37" fmla="*/ 1227 h 3475"/>
              <a:gd name="T38" fmla="*/ 1427 w 3474"/>
              <a:gd name="T39" fmla="*/ 1363 h 3475"/>
              <a:gd name="T40" fmla="*/ 1310 w 3474"/>
              <a:gd name="T41" fmla="*/ 1452 h 3475"/>
              <a:gd name="T42" fmla="*/ 1165 w 3474"/>
              <a:gd name="T43" fmla="*/ 1471 h 3475"/>
              <a:gd name="T44" fmla="*/ 1031 w 3474"/>
              <a:gd name="T45" fmla="*/ 1415 h 3475"/>
              <a:gd name="T46" fmla="*/ 942 w 3474"/>
              <a:gd name="T47" fmla="*/ 1299 h 3475"/>
              <a:gd name="T48" fmla="*/ 719 w 3474"/>
              <a:gd name="T49" fmla="*/ 1199 h 3475"/>
              <a:gd name="T50" fmla="*/ 3298 w 3474"/>
              <a:gd name="T51" fmla="*/ 2319 h 3475"/>
              <a:gd name="T52" fmla="*/ 208 w 3474"/>
              <a:gd name="T53" fmla="*/ 148 h 3475"/>
              <a:gd name="T54" fmla="*/ 147 w 3474"/>
              <a:gd name="T55" fmla="*/ 208 h 3475"/>
              <a:gd name="T56" fmla="*/ 151 w 3474"/>
              <a:gd name="T57" fmla="*/ 322 h 3475"/>
              <a:gd name="T58" fmla="*/ 214 w 3474"/>
              <a:gd name="T59" fmla="*/ 473 h 3475"/>
              <a:gd name="T60" fmla="*/ 329 w 3474"/>
              <a:gd name="T61" fmla="*/ 647 h 3475"/>
              <a:gd name="T62" fmla="*/ 489 w 3474"/>
              <a:gd name="T63" fmla="*/ 830 h 3475"/>
              <a:gd name="T64" fmla="*/ 602 w 3474"/>
              <a:gd name="T65" fmla="*/ 609 h 3475"/>
              <a:gd name="T66" fmla="*/ 649 w 3474"/>
              <a:gd name="T67" fmla="*/ 577 h 3475"/>
              <a:gd name="T68" fmla="*/ 734 w 3474"/>
              <a:gd name="T69" fmla="*/ 408 h 3475"/>
              <a:gd name="T70" fmla="*/ 555 w 3474"/>
              <a:gd name="T71" fmla="*/ 269 h 3475"/>
              <a:gd name="T72" fmla="*/ 392 w 3474"/>
              <a:gd name="T73" fmla="*/ 177 h 3475"/>
              <a:gd name="T74" fmla="*/ 259 w 3474"/>
              <a:gd name="T75" fmla="*/ 142 h 3475"/>
              <a:gd name="T76" fmla="*/ 336 w 3474"/>
              <a:gd name="T77" fmla="*/ 15 h 3475"/>
              <a:gd name="T78" fmla="*/ 524 w 3474"/>
              <a:gd name="T79" fmla="*/ 87 h 3475"/>
              <a:gd name="T80" fmla="*/ 726 w 3474"/>
              <a:gd name="T81" fmla="*/ 213 h 3475"/>
              <a:gd name="T82" fmla="*/ 929 w 3474"/>
              <a:gd name="T83" fmla="*/ 389 h 3475"/>
              <a:gd name="T84" fmla="*/ 1592 w 3474"/>
              <a:gd name="T85" fmla="*/ 427 h 3475"/>
              <a:gd name="T86" fmla="*/ 1645 w 3474"/>
              <a:gd name="T87" fmla="*/ 452 h 3475"/>
              <a:gd name="T88" fmla="*/ 3474 w 3474"/>
              <a:gd name="T89" fmla="*/ 2318 h 3475"/>
              <a:gd name="T90" fmla="*/ 2375 w 3474"/>
              <a:gd name="T91" fmla="*/ 3452 h 3475"/>
              <a:gd name="T92" fmla="*/ 2323 w 3474"/>
              <a:gd name="T93" fmla="*/ 3475 h 3475"/>
              <a:gd name="T94" fmla="*/ 2272 w 3474"/>
              <a:gd name="T95" fmla="*/ 3452 h 3475"/>
              <a:gd name="T96" fmla="*/ 443 w 3474"/>
              <a:gd name="T97" fmla="*/ 1592 h 3475"/>
              <a:gd name="T98" fmla="*/ 430 w 3474"/>
              <a:gd name="T99" fmla="*/ 978 h 3475"/>
              <a:gd name="T100" fmla="*/ 249 w 3474"/>
              <a:gd name="T101" fmla="*/ 781 h 3475"/>
              <a:gd name="T102" fmla="*/ 111 w 3474"/>
              <a:gd name="T103" fmla="*/ 575 h 3475"/>
              <a:gd name="T104" fmla="*/ 26 w 3474"/>
              <a:gd name="T105" fmla="*/ 381 h 3475"/>
              <a:gd name="T106" fmla="*/ 0 w 3474"/>
              <a:gd name="T107" fmla="*/ 212 h 3475"/>
              <a:gd name="T108" fmla="*/ 39 w 3474"/>
              <a:gd name="T109" fmla="*/ 83 h 3475"/>
              <a:gd name="T110" fmla="*/ 142 w 3474"/>
              <a:gd name="T111" fmla="*/ 11 h 34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74" h="3475">
                <a:moveTo>
                  <a:pt x="1210" y="1057"/>
                </a:moveTo>
                <a:lnTo>
                  <a:pt x="1184" y="1059"/>
                </a:lnTo>
                <a:lnTo>
                  <a:pt x="1159" y="1065"/>
                </a:lnTo>
                <a:lnTo>
                  <a:pt x="1133" y="1077"/>
                </a:lnTo>
                <a:lnTo>
                  <a:pt x="1107" y="1097"/>
                </a:lnTo>
                <a:lnTo>
                  <a:pt x="1091" y="1115"/>
                </a:lnTo>
                <a:lnTo>
                  <a:pt x="1080" y="1136"/>
                </a:lnTo>
                <a:lnTo>
                  <a:pt x="1072" y="1158"/>
                </a:lnTo>
                <a:lnTo>
                  <a:pt x="1068" y="1181"/>
                </a:lnTo>
                <a:lnTo>
                  <a:pt x="1088" y="1180"/>
                </a:lnTo>
                <a:lnTo>
                  <a:pt x="1106" y="1176"/>
                </a:lnTo>
                <a:lnTo>
                  <a:pt x="1124" y="1172"/>
                </a:lnTo>
                <a:lnTo>
                  <a:pt x="1141" y="1172"/>
                </a:lnTo>
                <a:lnTo>
                  <a:pt x="1157" y="1176"/>
                </a:lnTo>
                <a:lnTo>
                  <a:pt x="1170" y="1183"/>
                </a:lnTo>
                <a:lnTo>
                  <a:pt x="1180" y="1194"/>
                </a:lnTo>
                <a:lnTo>
                  <a:pt x="1190" y="1207"/>
                </a:lnTo>
                <a:lnTo>
                  <a:pt x="1195" y="1222"/>
                </a:lnTo>
                <a:lnTo>
                  <a:pt x="1199" y="1237"/>
                </a:lnTo>
                <a:lnTo>
                  <a:pt x="1199" y="1253"/>
                </a:lnTo>
                <a:lnTo>
                  <a:pt x="1196" y="1269"/>
                </a:lnTo>
                <a:lnTo>
                  <a:pt x="1191" y="1283"/>
                </a:lnTo>
                <a:lnTo>
                  <a:pt x="1181" y="1297"/>
                </a:lnTo>
                <a:lnTo>
                  <a:pt x="1167" y="1309"/>
                </a:lnTo>
                <a:lnTo>
                  <a:pt x="1151" y="1317"/>
                </a:lnTo>
                <a:lnTo>
                  <a:pt x="1175" y="1325"/>
                </a:lnTo>
                <a:lnTo>
                  <a:pt x="1201" y="1328"/>
                </a:lnTo>
                <a:lnTo>
                  <a:pt x="1228" y="1326"/>
                </a:lnTo>
                <a:lnTo>
                  <a:pt x="1253" y="1318"/>
                </a:lnTo>
                <a:lnTo>
                  <a:pt x="1277" y="1306"/>
                </a:lnTo>
                <a:lnTo>
                  <a:pt x="1298" y="1289"/>
                </a:lnTo>
                <a:lnTo>
                  <a:pt x="1315" y="1268"/>
                </a:lnTo>
                <a:lnTo>
                  <a:pt x="1328" y="1244"/>
                </a:lnTo>
                <a:lnTo>
                  <a:pt x="1334" y="1219"/>
                </a:lnTo>
                <a:lnTo>
                  <a:pt x="1337" y="1193"/>
                </a:lnTo>
                <a:lnTo>
                  <a:pt x="1334" y="1166"/>
                </a:lnTo>
                <a:lnTo>
                  <a:pt x="1328" y="1141"/>
                </a:lnTo>
                <a:lnTo>
                  <a:pt x="1315" y="1117"/>
                </a:lnTo>
                <a:lnTo>
                  <a:pt x="1298" y="1097"/>
                </a:lnTo>
                <a:lnTo>
                  <a:pt x="1287" y="1085"/>
                </a:lnTo>
                <a:lnTo>
                  <a:pt x="1271" y="1074"/>
                </a:lnTo>
                <a:lnTo>
                  <a:pt x="1253" y="1066"/>
                </a:lnTo>
                <a:lnTo>
                  <a:pt x="1232" y="1060"/>
                </a:lnTo>
                <a:lnTo>
                  <a:pt x="1210" y="1057"/>
                </a:lnTo>
                <a:close/>
                <a:moveTo>
                  <a:pt x="1572" y="585"/>
                </a:moveTo>
                <a:lnTo>
                  <a:pt x="730" y="718"/>
                </a:lnTo>
                <a:lnTo>
                  <a:pt x="686" y="1004"/>
                </a:lnTo>
                <a:lnTo>
                  <a:pt x="736" y="1040"/>
                </a:lnTo>
                <a:lnTo>
                  <a:pt x="785" y="1073"/>
                </a:lnTo>
                <a:lnTo>
                  <a:pt x="834" y="1102"/>
                </a:lnTo>
                <a:lnTo>
                  <a:pt x="879" y="1126"/>
                </a:lnTo>
                <a:lnTo>
                  <a:pt x="924" y="1147"/>
                </a:lnTo>
                <a:lnTo>
                  <a:pt x="931" y="1114"/>
                </a:lnTo>
                <a:lnTo>
                  <a:pt x="944" y="1081"/>
                </a:lnTo>
                <a:lnTo>
                  <a:pt x="959" y="1049"/>
                </a:lnTo>
                <a:lnTo>
                  <a:pt x="978" y="1020"/>
                </a:lnTo>
                <a:lnTo>
                  <a:pt x="1003" y="992"/>
                </a:lnTo>
                <a:lnTo>
                  <a:pt x="1030" y="968"/>
                </a:lnTo>
                <a:lnTo>
                  <a:pt x="1061" y="949"/>
                </a:lnTo>
                <a:lnTo>
                  <a:pt x="1094" y="934"/>
                </a:lnTo>
                <a:lnTo>
                  <a:pt x="1128" y="922"/>
                </a:lnTo>
                <a:lnTo>
                  <a:pt x="1163" y="916"/>
                </a:lnTo>
                <a:lnTo>
                  <a:pt x="1200" y="914"/>
                </a:lnTo>
                <a:lnTo>
                  <a:pt x="1236" y="916"/>
                </a:lnTo>
                <a:lnTo>
                  <a:pt x="1272" y="922"/>
                </a:lnTo>
                <a:lnTo>
                  <a:pt x="1308" y="934"/>
                </a:lnTo>
                <a:lnTo>
                  <a:pt x="1341" y="949"/>
                </a:lnTo>
                <a:lnTo>
                  <a:pt x="1372" y="968"/>
                </a:lnTo>
                <a:lnTo>
                  <a:pt x="1402" y="992"/>
                </a:lnTo>
                <a:lnTo>
                  <a:pt x="1427" y="1021"/>
                </a:lnTo>
                <a:lnTo>
                  <a:pt x="1448" y="1052"/>
                </a:lnTo>
                <a:lnTo>
                  <a:pt x="1464" y="1085"/>
                </a:lnTo>
                <a:lnTo>
                  <a:pt x="1476" y="1120"/>
                </a:lnTo>
                <a:lnTo>
                  <a:pt x="1482" y="1156"/>
                </a:lnTo>
                <a:lnTo>
                  <a:pt x="1485" y="1192"/>
                </a:lnTo>
                <a:lnTo>
                  <a:pt x="1482" y="1227"/>
                </a:lnTo>
                <a:lnTo>
                  <a:pt x="1476" y="1263"/>
                </a:lnTo>
                <a:lnTo>
                  <a:pt x="1464" y="1298"/>
                </a:lnTo>
                <a:lnTo>
                  <a:pt x="1448" y="1331"/>
                </a:lnTo>
                <a:lnTo>
                  <a:pt x="1427" y="1363"/>
                </a:lnTo>
                <a:lnTo>
                  <a:pt x="1402" y="1392"/>
                </a:lnTo>
                <a:lnTo>
                  <a:pt x="1374" y="1415"/>
                </a:lnTo>
                <a:lnTo>
                  <a:pt x="1344" y="1435"/>
                </a:lnTo>
                <a:lnTo>
                  <a:pt x="1310" y="1452"/>
                </a:lnTo>
                <a:lnTo>
                  <a:pt x="1275" y="1464"/>
                </a:lnTo>
                <a:lnTo>
                  <a:pt x="1239" y="1471"/>
                </a:lnTo>
                <a:lnTo>
                  <a:pt x="1202" y="1473"/>
                </a:lnTo>
                <a:lnTo>
                  <a:pt x="1165" y="1471"/>
                </a:lnTo>
                <a:lnTo>
                  <a:pt x="1129" y="1464"/>
                </a:lnTo>
                <a:lnTo>
                  <a:pt x="1095" y="1452"/>
                </a:lnTo>
                <a:lnTo>
                  <a:pt x="1062" y="1435"/>
                </a:lnTo>
                <a:lnTo>
                  <a:pt x="1031" y="1415"/>
                </a:lnTo>
                <a:lnTo>
                  <a:pt x="1003" y="1392"/>
                </a:lnTo>
                <a:lnTo>
                  <a:pt x="978" y="1363"/>
                </a:lnTo>
                <a:lnTo>
                  <a:pt x="957" y="1332"/>
                </a:lnTo>
                <a:lnTo>
                  <a:pt x="942" y="1299"/>
                </a:lnTo>
                <a:lnTo>
                  <a:pt x="889" y="1281"/>
                </a:lnTo>
                <a:lnTo>
                  <a:pt x="833" y="1258"/>
                </a:lnTo>
                <a:lnTo>
                  <a:pt x="777" y="1231"/>
                </a:lnTo>
                <a:lnTo>
                  <a:pt x="719" y="1199"/>
                </a:lnTo>
                <a:lnTo>
                  <a:pt x="661" y="1162"/>
                </a:lnTo>
                <a:lnTo>
                  <a:pt x="597" y="1563"/>
                </a:lnTo>
                <a:lnTo>
                  <a:pt x="2323" y="3296"/>
                </a:lnTo>
                <a:lnTo>
                  <a:pt x="3298" y="2319"/>
                </a:lnTo>
                <a:lnTo>
                  <a:pt x="1572" y="585"/>
                </a:lnTo>
                <a:close/>
                <a:moveTo>
                  <a:pt x="259" y="142"/>
                </a:moveTo>
                <a:lnTo>
                  <a:pt x="231" y="144"/>
                </a:lnTo>
                <a:lnTo>
                  <a:pt x="208" y="148"/>
                </a:lnTo>
                <a:lnTo>
                  <a:pt x="187" y="157"/>
                </a:lnTo>
                <a:lnTo>
                  <a:pt x="169" y="170"/>
                </a:lnTo>
                <a:lnTo>
                  <a:pt x="156" y="188"/>
                </a:lnTo>
                <a:lnTo>
                  <a:pt x="147" y="208"/>
                </a:lnTo>
                <a:lnTo>
                  <a:pt x="142" y="232"/>
                </a:lnTo>
                <a:lnTo>
                  <a:pt x="141" y="260"/>
                </a:lnTo>
                <a:lnTo>
                  <a:pt x="145" y="289"/>
                </a:lnTo>
                <a:lnTo>
                  <a:pt x="151" y="322"/>
                </a:lnTo>
                <a:lnTo>
                  <a:pt x="161" y="357"/>
                </a:lnTo>
                <a:lnTo>
                  <a:pt x="176" y="394"/>
                </a:lnTo>
                <a:lnTo>
                  <a:pt x="193" y="433"/>
                </a:lnTo>
                <a:lnTo>
                  <a:pt x="214" y="473"/>
                </a:lnTo>
                <a:lnTo>
                  <a:pt x="239" y="515"/>
                </a:lnTo>
                <a:lnTo>
                  <a:pt x="266" y="558"/>
                </a:lnTo>
                <a:lnTo>
                  <a:pt x="296" y="603"/>
                </a:lnTo>
                <a:lnTo>
                  <a:pt x="329" y="647"/>
                </a:lnTo>
                <a:lnTo>
                  <a:pt x="365" y="692"/>
                </a:lnTo>
                <a:lnTo>
                  <a:pt x="403" y="739"/>
                </a:lnTo>
                <a:lnTo>
                  <a:pt x="444" y="784"/>
                </a:lnTo>
                <a:lnTo>
                  <a:pt x="489" y="830"/>
                </a:lnTo>
                <a:lnTo>
                  <a:pt x="550" y="889"/>
                </a:lnTo>
                <a:lnTo>
                  <a:pt x="590" y="637"/>
                </a:lnTo>
                <a:lnTo>
                  <a:pt x="594" y="623"/>
                </a:lnTo>
                <a:lnTo>
                  <a:pt x="602" y="609"/>
                </a:lnTo>
                <a:lnTo>
                  <a:pt x="611" y="596"/>
                </a:lnTo>
                <a:lnTo>
                  <a:pt x="622" y="587"/>
                </a:lnTo>
                <a:lnTo>
                  <a:pt x="634" y="581"/>
                </a:lnTo>
                <a:lnTo>
                  <a:pt x="649" y="577"/>
                </a:lnTo>
                <a:lnTo>
                  <a:pt x="870" y="543"/>
                </a:lnTo>
                <a:lnTo>
                  <a:pt x="824" y="494"/>
                </a:lnTo>
                <a:lnTo>
                  <a:pt x="779" y="450"/>
                </a:lnTo>
                <a:lnTo>
                  <a:pt x="734" y="408"/>
                </a:lnTo>
                <a:lnTo>
                  <a:pt x="688" y="369"/>
                </a:lnTo>
                <a:lnTo>
                  <a:pt x="644" y="334"/>
                </a:lnTo>
                <a:lnTo>
                  <a:pt x="600" y="300"/>
                </a:lnTo>
                <a:lnTo>
                  <a:pt x="555" y="269"/>
                </a:lnTo>
                <a:lnTo>
                  <a:pt x="513" y="242"/>
                </a:lnTo>
                <a:lnTo>
                  <a:pt x="471" y="216"/>
                </a:lnTo>
                <a:lnTo>
                  <a:pt x="431" y="195"/>
                </a:lnTo>
                <a:lnTo>
                  <a:pt x="392" y="177"/>
                </a:lnTo>
                <a:lnTo>
                  <a:pt x="356" y="164"/>
                </a:lnTo>
                <a:lnTo>
                  <a:pt x="321" y="153"/>
                </a:lnTo>
                <a:lnTo>
                  <a:pt x="288" y="146"/>
                </a:lnTo>
                <a:lnTo>
                  <a:pt x="259" y="142"/>
                </a:lnTo>
                <a:close/>
                <a:moveTo>
                  <a:pt x="212" y="0"/>
                </a:moveTo>
                <a:lnTo>
                  <a:pt x="251" y="1"/>
                </a:lnTo>
                <a:lnTo>
                  <a:pt x="292" y="6"/>
                </a:lnTo>
                <a:lnTo>
                  <a:pt x="336" y="15"/>
                </a:lnTo>
                <a:lnTo>
                  <a:pt x="380" y="27"/>
                </a:lnTo>
                <a:lnTo>
                  <a:pt x="426" y="43"/>
                </a:lnTo>
                <a:lnTo>
                  <a:pt x="474" y="63"/>
                </a:lnTo>
                <a:lnTo>
                  <a:pt x="524" y="87"/>
                </a:lnTo>
                <a:lnTo>
                  <a:pt x="573" y="113"/>
                </a:lnTo>
                <a:lnTo>
                  <a:pt x="624" y="144"/>
                </a:lnTo>
                <a:lnTo>
                  <a:pt x="674" y="176"/>
                </a:lnTo>
                <a:lnTo>
                  <a:pt x="726" y="213"/>
                </a:lnTo>
                <a:lnTo>
                  <a:pt x="777" y="253"/>
                </a:lnTo>
                <a:lnTo>
                  <a:pt x="829" y="296"/>
                </a:lnTo>
                <a:lnTo>
                  <a:pt x="879" y="341"/>
                </a:lnTo>
                <a:lnTo>
                  <a:pt x="929" y="389"/>
                </a:lnTo>
                <a:lnTo>
                  <a:pt x="987" y="452"/>
                </a:lnTo>
                <a:lnTo>
                  <a:pt x="1042" y="515"/>
                </a:lnTo>
                <a:lnTo>
                  <a:pt x="1578" y="430"/>
                </a:lnTo>
                <a:lnTo>
                  <a:pt x="1592" y="427"/>
                </a:lnTo>
                <a:lnTo>
                  <a:pt x="1606" y="430"/>
                </a:lnTo>
                <a:lnTo>
                  <a:pt x="1618" y="435"/>
                </a:lnTo>
                <a:lnTo>
                  <a:pt x="1632" y="443"/>
                </a:lnTo>
                <a:lnTo>
                  <a:pt x="1645" y="452"/>
                </a:lnTo>
                <a:lnTo>
                  <a:pt x="3453" y="2267"/>
                </a:lnTo>
                <a:lnTo>
                  <a:pt x="3464" y="2282"/>
                </a:lnTo>
                <a:lnTo>
                  <a:pt x="3472" y="2300"/>
                </a:lnTo>
                <a:lnTo>
                  <a:pt x="3474" y="2318"/>
                </a:lnTo>
                <a:lnTo>
                  <a:pt x="3472" y="2337"/>
                </a:lnTo>
                <a:lnTo>
                  <a:pt x="3464" y="2355"/>
                </a:lnTo>
                <a:lnTo>
                  <a:pt x="3453" y="2371"/>
                </a:lnTo>
                <a:lnTo>
                  <a:pt x="2375" y="3452"/>
                </a:lnTo>
                <a:lnTo>
                  <a:pt x="2365" y="3462"/>
                </a:lnTo>
                <a:lnTo>
                  <a:pt x="2352" y="3468"/>
                </a:lnTo>
                <a:lnTo>
                  <a:pt x="2339" y="3472"/>
                </a:lnTo>
                <a:lnTo>
                  <a:pt x="2323" y="3475"/>
                </a:lnTo>
                <a:lnTo>
                  <a:pt x="2309" y="3472"/>
                </a:lnTo>
                <a:lnTo>
                  <a:pt x="2295" y="3468"/>
                </a:lnTo>
                <a:lnTo>
                  <a:pt x="2283" y="3462"/>
                </a:lnTo>
                <a:lnTo>
                  <a:pt x="2272" y="3452"/>
                </a:lnTo>
                <a:lnTo>
                  <a:pt x="464" y="1637"/>
                </a:lnTo>
                <a:lnTo>
                  <a:pt x="455" y="1624"/>
                </a:lnTo>
                <a:lnTo>
                  <a:pt x="448" y="1610"/>
                </a:lnTo>
                <a:lnTo>
                  <a:pt x="443" y="1592"/>
                </a:lnTo>
                <a:lnTo>
                  <a:pt x="442" y="1571"/>
                </a:lnTo>
                <a:lnTo>
                  <a:pt x="524" y="1061"/>
                </a:lnTo>
                <a:lnTo>
                  <a:pt x="476" y="1021"/>
                </a:lnTo>
                <a:lnTo>
                  <a:pt x="430" y="978"/>
                </a:lnTo>
                <a:lnTo>
                  <a:pt x="384" y="934"/>
                </a:lnTo>
                <a:lnTo>
                  <a:pt x="336" y="883"/>
                </a:lnTo>
                <a:lnTo>
                  <a:pt x="291" y="833"/>
                </a:lnTo>
                <a:lnTo>
                  <a:pt x="249" y="781"/>
                </a:lnTo>
                <a:lnTo>
                  <a:pt x="209" y="729"/>
                </a:lnTo>
                <a:lnTo>
                  <a:pt x="173" y="678"/>
                </a:lnTo>
                <a:lnTo>
                  <a:pt x="140" y="626"/>
                </a:lnTo>
                <a:lnTo>
                  <a:pt x="111" y="575"/>
                </a:lnTo>
                <a:lnTo>
                  <a:pt x="84" y="526"/>
                </a:lnTo>
                <a:lnTo>
                  <a:pt x="61" y="476"/>
                </a:lnTo>
                <a:lnTo>
                  <a:pt x="42" y="427"/>
                </a:lnTo>
                <a:lnTo>
                  <a:pt x="26" y="381"/>
                </a:lnTo>
                <a:lnTo>
                  <a:pt x="14" y="336"/>
                </a:lnTo>
                <a:lnTo>
                  <a:pt x="5" y="292"/>
                </a:lnTo>
                <a:lnTo>
                  <a:pt x="1" y="251"/>
                </a:lnTo>
                <a:lnTo>
                  <a:pt x="0" y="212"/>
                </a:lnTo>
                <a:lnTo>
                  <a:pt x="4" y="175"/>
                </a:lnTo>
                <a:lnTo>
                  <a:pt x="12" y="141"/>
                </a:lnTo>
                <a:lnTo>
                  <a:pt x="23" y="111"/>
                </a:lnTo>
                <a:lnTo>
                  <a:pt x="39" y="83"/>
                </a:lnTo>
                <a:lnTo>
                  <a:pt x="59" y="59"/>
                </a:lnTo>
                <a:lnTo>
                  <a:pt x="83" y="38"/>
                </a:lnTo>
                <a:lnTo>
                  <a:pt x="112" y="22"/>
                </a:lnTo>
                <a:lnTo>
                  <a:pt x="142" y="11"/>
                </a:lnTo>
                <a:lnTo>
                  <a:pt x="176" y="3"/>
                </a:lnTo>
                <a:lnTo>
                  <a:pt x="21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355">
              <a:ea typeface="字魂58号-创中黑" panose="00000500000000000000" pitchFamily="2" charset="-122"/>
              <a:cs typeface="+mn-lt"/>
              <a:sym typeface="字魂58号-创中黑" panose="00000500000000000000" pitchFamily="2" charset="-122"/>
            </a:endParaRPr>
          </a:p>
        </p:txBody>
      </p:sp>
      <p:grpSp>
        <p:nvGrpSpPr>
          <p:cNvPr id="61" name="Group 44"/>
          <p:cNvGrpSpPr/>
          <p:nvPr/>
        </p:nvGrpSpPr>
        <p:grpSpPr>
          <a:xfrm>
            <a:off x="10271769" y="2500431"/>
            <a:ext cx="614363" cy="614363"/>
            <a:chOff x="10948988" y="2659063"/>
            <a:chExt cx="614362" cy="614362"/>
          </a:xfrm>
          <a:solidFill>
            <a:schemeClr val="bg1"/>
          </a:solidFill>
        </p:grpSpPr>
        <p:sp>
          <p:nvSpPr>
            <p:cNvPr id="62" name="Freeform 112"/>
            <p:cNvSpPr>
              <a:spLocks noEditPoints="1"/>
            </p:cNvSpPr>
            <p:nvPr/>
          </p:nvSpPr>
          <p:spPr bwMode="auto">
            <a:xfrm>
              <a:off x="10948988" y="2659063"/>
              <a:ext cx="614362" cy="614362"/>
            </a:xfrm>
            <a:custGeom>
              <a:avLst/>
              <a:gdLst>
                <a:gd name="T0" fmla="*/ 1246 w 3483"/>
                <a:gd name="T1" fmla="*/ 2263 h 3483"/>
                <a:gd name="T2" fmla="*/ 1059 w 3483"/>
                <a:gd name="T3" fmla="*/ 2432 h 3483"/>
                <a:gd name="T4" fmla="*/ 986 w 3483"/>
                <a:gd name="T5" fmla="*/ 2683 h 3483"/>
                <a:gd name="T6" fmla="*/ 1307 w 3483"/>
                <a:gd name="T7" fmla="*/ 3026 h 3483"/>
                <a:gd name="T8" fmla="*/ 1668 w 3483"/>
                <a:gd name="T9" fmla="*/ 2861 h 3483"/>
                <a:gd name="T10" fmla="*/ 2092 w 3483"/>
                <a:gd name="T11" fmla="*/ 3052 h 3483"/>
                <a:gd name="T12" fmla="*/ 2491 w 3483"/>
                <a:gd name="T13" fmla="*/ 2872 h 3483"/>
                <a:gd name="T14" fmla="*/ 2443 w 3483"/>
                <a:gd name="T15" fmla="*/ 2476 h 3483"/>
                <a:gd name="T16" fmla="*/ 2275 w 3483"/>
                <a:gd name="T17" fmla="*/ 2288 h 3483"/>
                <a:gd name="T18" fmla="*/ 2023 w 3483"/>
                <a:gd name="T19" fmla="*/ 2215 h 3483"/>
                <a:gd name="T20" fmla="*/ 1394 w 3483"/>
                <a:gd name="T21" fmla="*/ 430 h 3483"/>
                <a:gd name="T22" fmla="*/ 988 w 3483"/>
                <a:gd name="T23" fmla="*/ 614 h 3483"/>
                <a:gd name="T24" fmla="*/ 666 w 3483"/>
                <a:gd name="T25" fmla="*/ 915 h 3483"/>
                <a:gd name="T26" fmla="*/ 457 w 3483"/>
                <a:gd name="T27" fmla="*/ 1307 h 3483"/>
                <a:gd name="T28" fmla="*/ 622 w 3483"/>
                <a:gd name="T29" fmla="*/ 1667 h 3483"/>
                <a:gd name="T30" fmla="*/ 432 w 3483"/>
                <a:gd name="T31" fmla="*/ 2093 h 3483"/>
                <a:gd name="T32" fmla="*/ 614 w 3483"/>
                <a:gd name="T33" fmla="*/ 2495 h 3483"/>
                <a:gd name="T34" fmla="*/ 844 w 3483"/>
                <a:gd name="T35" fmla="*/ 2682 h 3483"/>
                <a:gd name="T36" fmla="*/ 915 w 3483"/>
                <a:gd name="T37" fmla="*/ 2386 h 3483"/>
                <a:gd name="T38" fmla="*/ 1112 w 3483"/>
                <a:gd name="T39" fmla="*/ 2166 h 3483"/>
                <a:gd name="T40" fmla="*/ 1396 w 3483"/>
                <a:gd name="T41" fmla="*/ 2062 h 3483"/>
                <a:gd name="T42" fmla="*/ 2214 w 3483"/>
                <a:gd name="T43" fmla="*/ 2087 h 3483"/>
                <a:gd name="T44" fmla="*/ 2470 w 3483"/>
                <a:gd name="T45" fmla="*/ 2240 h 3483"/>
                <a:gd name="T46" fmla="*/ 2625 w 3483"/>
                <a:gd name="T47" fmla="*/ 2495 h 3483"/>
                <a:gd name="T48" fmla="*/ 2715 w 3483"/>
                <a:gd name="T49" fmla="*/ 2685 h 3483"/>
                <a:gd name="T50" fmla="*/ 2962 w 3483"/>
                <a:gd name="T51" fmla="*/ 2334 h 3483"/>
                <a:gd name="T52" fmla="*/ 3086 w 3483"/>
                <a:gd name="T53" fmla="*/ 1912 h 3483"/>
                <a:gd name="T54" fmla="*/ 3087 w 3483"/>
                <a:gd name="T55" fmla="*/ 1574 h 3483"/>
                <a:gd name="T56" fmla="*/ 2958 w 3483"/>
                <a:gd name="T57" fmla="*/ 1143 h 3483"/>
                <a:gd name="T58" fmla="*/ 2703 w 3483"/>
                <a:gd name="T59" fmla="*/ 785 h 3483"/>
                <a:gd name="T60" fmla="*/ 2346 w 3483"/>
                <a:gd name="T61" fmla="*/ 527 h 3483"/>
                <a:gd name="T62" fmla="*/ 1916 w 3483"/>
                <a:gd name="T63" fmla="*/ 396 h 3483"/>
                <a:gd name="T64" fmla="*/ 1667 w 3483"/>
                <a:gd name="T65" fmla="*/ 0 h 3483"/>
                <a:gd name="T66" fmla="*/ 2115 w 3483"/>
                <a:gd name="T67" fmla="*/ 278 h 3483"/>
                <a:gd name="T68" fmla="*/ 2553 w 3483"/>
                <a:gd name="T69" fmla="*/ 469 h 3483"/>
                <a:gd name="T70" fmla="*/ 2907 w 3483"/>
                <a:gd name="T71" fmla="*/ 782 h 3483"/>
                <a:gd name="T72" fmla="*/ 3148 w 3483"/>
                <a:gd name="T73" fmla="*/ 1191 h 3483"/>
                <a:gd name="T74" fmla="*/ 3251 w 3483"/>
                <a:gd name="T75" fmla="*/ 1668 h 3483"/>
                <a:gd name="T76" fmla="*/ 3227 w 3483"/>
                <a:gd name="T77" fmla="*/ 2019 h 3483"/>
                <a:gd name="T78" fmla="*/ 3064 w 3483"/>
                <a:gd name="T79" fmla="*/ 2470 h 3483"/>
                <a:gd name="T80" fmla="*/ 2774 w 3483"/>
                <a:gd name="T81" fmla="*/ 2841 h 3483"/>
                <a:gd name="T82" fmla="*/ 2384 w 3483"/>
                <a:gd name="T83" fmla="*/ 3108 h 3483"/>
                <a:gd name="T84" fmla="*/ 1922 w 3483"/>
                <a:gd name="T85" fmla="*/ 3242 h 3483"/>
                <a:gd name="T86" fmla="*/ 1567 w 3483"/>
                <a:gd name="T87" fmla="*/ 3243 h 3483"/>
                <a:gd name="T88" fmla="*/ 1102 w 3483"/>
                <a:gd name="T89" fmla="*/ 3110 h 3483"/>
                <a:gd name="T90" fmla="*/ 710 w 3483"/>
                <a:gd name="T91" fmla="*/ 2844 h 3483"/>
                <a:gd name="T92" fmla="*/ 419 w 3483"/>
                <a:gd name="T93" fmla="*/ 2472 h 3483"/>
                <a:gd name="T94" fmla="*/ 255 w 3483"/>
                <a:gd name="T95" fmla="*/ 2020 h 3483"/>
                <a:gd name="T96" fmla="*/ 232 w 3483"/>
                <a:gd name="T97" fmla="*/ 1668 h 3483"/>
                <a:gd name="T98" fmla="*/ 336 w 3483"/>
                <a:gd name="T99" fmla="*/ 1189 h 3483"/>
                <a:gd name="T100" fmla="*/ 578 w 3483"/>
                <a:gd name="T101" fmla="*/ 780 h 3483"/>
                <a:gd name="T102" fmla="*/ 933 w 3483"/>
                <a:gd name="T103" fmla="*/ 467 h 3483"/>
                <a:gd name="T104" fmla="*/ 1373 w 3483"/>
                <a:gd name="T105" fmla="*/ 275 h 3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483" h="3483">
                  <a:moveTo>
                    <a:pt x="1453" y="2215"/>
                  </a:moveTo>
                  <a:lnTo>
                    <a:pt x="1398" y="2219"/>
                  </a:lnTo>
                  <a:lnTo>
                    <a:pt x="1346" y="2228"/>
                  </a:lnTo>
                  <a:lnTo>
                    <a:pt x="1295" y="2243"/>
                  </a:lnTo>
                  <a:lnTo>
                    <a:pt x="1246" y="2263"/>
                  </a:lnTo>
                  <a:lnTo>
                    <a:pt x="1202" y="2288"/>
                  </a:lnTo>
                  <a:lnTo>
                    <a:pt x="1160" y="2318"/>
                  </a:lnTo>
                  <a:lnTo>
                    <a:pt x="1122" y="2352"/>
                  </a:lnTo>
                  <a:lnTo>
                    <a:pt x="1088" y="2390"/>
                  </a:lnTo>
                  <a:lnTo>
                    <a:pt x="1059" y="2432"/>
                  </a:lnTo>
                  <a:lnTo>
                    <a:pt x="1033" y="2476"/>
                  </a:lnTo>
                  <a:lnTo>
                    <a:pt x="1013" y="2525"/>
                  </a:lnTo>
                  <a:lnTo>
                    <a:pt x="998" y="2575"/>
                  </a:lnTo>
                  <a:lnTo>
                    <a:pt x="989" y="2628"/>
                  </a:lnTo>
                  <a:lnTo>
                    <a:pt x="986" y="2683"/>
                  </a:lnTo>
                  <a:lnTo>
                    <a:pt x="986" y="2868"/>
                  </a:lnTo>
                  <a:lnTo>
                    <a:pt x="1062" y="2915"/>
                  </a:lnTo>
                  <a:lnTo>
                    <a:pt x="1140" y="2957"/>
                  </a:lnTo>
                  <a:lnTo>
                    <a:pt x="1222" y="2994"/>
                  </a:lnTo>
                  <a:lnTo>
                    <a:pt x="1307" y="3026"/>
                  </a:lnTo>
                  <a:lnTo>
                    <a:pt x="1393" y="3052"/>
                  </a:lnTo>
                  <a:lnTo>
                    <a:pt x="1483" y="3072"/>
                  </a:lnTo>
                  <a:lnTo>
                    <a:pt x="1574" y="3087"/>
                  </a:lnTo>
                  <a:lnTo>
                    <a:pt x="1668" y="3096"/>
                  </a:lnTo>
                  <a:lnTo>
                    <a:pt x="1668" y="2861"/>
                  </a:lnTo>
                  <a:lnTo>
                    <a:pt x="1824" y="2861"/>
                  </a:lnTo>
                  <a:lnTo>
                    <a:pt x="1824" y="3096"/>
                  </a:lnTo>
                  <a:lnTo>
                    <a:pt x="1915" y="3087"/>
                  </a:lnTo>
                  <a:lnTo>
                    <a:pt x="2004" y="3072"/>
                  </a:lnTo>
                  <a:lnTo>
                    <a:pt x="2092" y="3052"/>
                  </a:lnTo>
                  <a:lnTo>
                    <a:pt x="2176" y="3027"/>
                  </a:lnTo>
                  <a:lnTo>
                    <a:pt x="2260" y="2995"/>
                  </a:lnTo>
                  <a:lnTo>
                    <a:pt x="2340" y="2959"/>
                  </a:lnTo>
                  <a:lnTo>
                    <a:pt x="2417" y="2918"/>
                  </a:lnTo>
                  <a:lnTo>
                    <a:pt x="2491" y="2872"/>
                  </a:lnTo>
                  <a:lnTo>
                    <a:pt x="2491" y="2683"/>
                  </a:lnTo>
                  <a:lnTo>
                    <a:pt x="2488" y="2628"/>
                  </a:lnTo>
                  <a:lnTo>
                    <a:pt x="2478" y="2575"/>
                  </a:lnTo>
                  <a:lnTo>
                    <a:pt x="2463" y="2525"/>
                  </a:lnTo>
                  <a:lnTo>
                    <a:pt x="2443" y="2476"/>
                  </a:lnTo>
                  <a:lnTo>
                    <a:pt x="2418" y="2432"/>
                  </a:lnTo>
                  <a:lnTo>
                    <a:pt x="2388" y="2390"/>
                  </a:lnTo>
                  <a:lnTo>
                    <a:pt x="2355" y="2352"/>
                  </a:lnTo>
                  <a:lnTo>
                    <a:pt x="2317" y="2318"/>
                  </a:lnTo>
                  <a:lnTo>
                    <a:pt x="2275" y="2288"/>
                  </a:lnTo>
                  <a:lnTo>
                    <a:pt x="2230" y="2263"/>
                  </a:lnTo>
                  <a:lnTo>
                    <a:pt x="2182" y="2243"/>
                  </a:lnTo>
                  <a:lnTo>
                    <a:pt x="2131" y="2228"/>
                  </a:lnTo>
                  <a:lnTo>
                    <a:pt x="2078" y="2219"/>
                  </a:lnTo>
                  <a:lnTo>
                    <a:pt x="2023" y="2215"/>
                  </a:lnTo>
                  <a:lnTo>
                    <a:pt x="1453" y="2215"/>
                  </a:lnTo>
                  <a:close/>
                  <a:moveTo>
                    <a:pt x="1668" y="386"/>
                  </a:moveTo>
                  <a:lnTo>
                    <a:pt x="1575" y="395"/>
                  </a:lnTo>
                  <a:lnTo>
                    <a:pt x="1483" y="410"/>
                  </a:lnTo>
                  <a:lnTo>
                    <a:pt x="1394" y="430"/>
                  </a:lnTo>
                  <a:lnTo>
                    <a:pt x="1308" y="456"/>
                  </a:lnTo>
                  <a:lnTo>
                    <a:pt x="1223" y="488"/>
                  </a:lnTo>
                  <a:lnTo>
                    <a:pt x="1141" y="525"/>
                  </a:lnTo>
                  <a:lnTo>
                    <a:pt x="1063" y="567"/>
                  </a:lnTo>
                  <a:lnTo>
                    <a:pt x="988" y="614"/>
                  </a:lnTo>
                  <a:lnTo>
                    <a:pt x="916" y="666"/>
                  </a:lnTo>
                  <a:lnTo>
                    <a:pt x="848" y="722"/>
                  </a:lnTo>
                  <a:lnTo>
                    <a:pt x="783" y="782"/>
                  </a:lnTo>
                  <a:lnTo>
                    <a:pt x="722" y="846"/>
                  </a:lnTo>
                  <a:lnTo>
                    <a:pt x="666" y="915"/>
                  </a:lnTo>
                  <a:lnTo>
                    <a:pt x="614" y="987"/>
                  </a:lnTo>
                  <a:lnTo>
                    <a:pt x="568" y="1063"/>
                  </a:lnTo>
                  <a:lnTo>
                    <a:pt x="526" y="1141"/>
                  </a:lnTo>
                  <a:lnTo>
                    <a:pt x="489" y="1222"/>
                  </a:lnTo>
                  <a:lnTo>
                    <a:pt x="457" y="1307"/>
                  </a:lnTo>
                  <a:lnTo>
                    <a:pt x="431" y="1393"/>
                  </a:lnTo>
                  <a:lnTo>
                    <a:pt x="410" y="1483"/>
                  </a:lnTo>
                  <a:lnTo>
                    <a:pt x="396" y="1574"/>
                  </a:lnTo>
                  <a:lnTo>
                    <a:pt x="387" y="1667"/>
                  </a:lnTo>
                  <a:lnTo>
                    <a:pt x="622" y="1667"/>
                  </a:lnTo>
                  <a:lnTo>
                    <a:pt x="622" y="1823"/>
                  </a:lnTo>
                  <a:lnTo>
                    <a:pt x="387" y="1823"/>
                  </a:lnTo>
                  <a:lnTo>
                    <a:pt x="396" y="1915"/>
                  </a:lnTo>
                  <a:lnTo>
                    <a:pt x="411" y="2004"/>
                  </a:lnTo>
                  <a:lnTo>
                    <a:pt x="432" y="2093"/>
                  </a:lnTo>
                  <a:lnTo>
                    <a:pt x="457" y="2178"/>
                  </a:lnTo>
                  <a:lnTo>
                    <a:pt x="489" y="2262"/>
                  </a:lnTo>
                  <a:lnTo>
                    <a:pt x="526" y="2343"/>
                  </a:lnTo>
                  <a:lnTo>
                    <a:pt x="568" y="2420"/>
                  </a:lnTo>
                  <a:lnTo>
                    <a:pt x="614" y="2495"/>
                  </a:lnTo>
                  <a:lnTo>
                    <a:pt x="666" y="2566"/>
                  </a:lnTo>
                  <a:lnTo>
                    <a:pt x="721" y="2634"/>
                  </a:lnTo>
                  <a:lnTo>
                    <a:pt x="781" y="2698"/>
                  </a:lnTo>
                  <a:lnTo>
                    <a:pt x="844" y="2758"/>
                  </a:lnTo>
                  <a:lnTo>
                    <a:pt x="844" y="2682"/>
                  </a:lnTo>
                  <a:lnTo>
                    <a:pt x="846" y="2619"/>
                  </a:lnTo>
                  <a:lnTo>
                    <a:pt x="855" y="2557"/>
                  </a:lnTo>
                  <a:lnTo>
                    <a:pt x="869" y="2498"/>
                  </a:lnTo>
                  <a:lnTo>
                    <a:pt x="890" y="2440"/>
                  </a:lnTo>
                  <a:lnTo>
                    <a:pt x="915" y="2386"/>
                  </a:lnTo>
                  <a:lnTo>
                    <a:pt x="946" y="2335"/>
                  </a:lnTo>
                  <a:lnTo>
                    <a:pt x="982" y="2287"/>
                  </a:lnTo>
                  <a:lnTo>
                    <a:pt x="1021" y="2243"/>
                  </a:lnTo>
                  <a:lnTo>
                    <a:pt x="1065" y="2203"/>
                  </a:lnTo>
                  <a:lnTo>
                    <a:pt x="1112" y="2166"/>
                  </a:lnTo>
                  <a:lnTo>
                    <a:pt x="1164" y="2135"/>
                  </a:lnTo>
                  <a:lnTo>
                    <a:pt x="1218" y="2109"/>
                  </a:lnTo>
                  <a:lnTo>
                    <a:pt x="1275" y="2088"/>
                  </a:lnTo>
                  <a:lnTo>
                    <a:pt x="1334" y="2072"/>
                  </a:lnTo>
                  <a:lnTo>
                    <a:pt x="1396" y="2062"/>
                  </a:lnTo>
                  <a:lnTo>
                    <a:pt x="1460" y="2059"/>
                  </a:lnTo>
                  <a:lnTo>
                    <a:pt x="2030" y="2059"/>
                  </a:lnTo>
                  <a:lnTo>
                    <a:pt x="2093" y="2062"/>
                  </a:lnTo>
                  <a:lnTo>
                    <a:pt x="2155" y="2072"/>
                  </a:lnTo>
                  <a:lnTo>
                    <a:pt x="2214" y="2087"/>
                  </a:lnTo>
                  <a:lnTo>
                    <a:pt x="2271" y="2108"/>
                  </a:lnTo>
                  <a:lnTo>
                    <a:pt x="2325" y="2133"/>
                  </a:lnTo>
                  <a:lnTo>
                    <a:pt x="2377" y="2165"/>
                  </a:lnTo>
                  <a:lnTo>
                    <a:pt x="2425" y="2200"/>
                  </a:lnTo>
                  <a:lnTo>
                    <a:pt x="2470" y="2240"/>
                  </a:lnTo>
                  <a:lnTo>
                    <a:pt x="2510" y="2284"/>
                  </a:lnTo>
                  <a:lnTo>
                    <a:pt x="2546" y="2331"/>
                  </a:lnTo>
                  <a:lnTo>
                    <a:pt x="2577" y="2383"/>
                  </a:lnTo>
                  <a:lnTo>
                    <a:pt x="2604" y="2438"/>
                  </a:lnTo>
                  <a:lnTo>
                    <a:pt x="2625" y="2495"/>
                  </a:lnTo>
                  <a:lnTo>
                    <a:pt x="2640" y="2555"/>
                  </a:lnTo>
                  <a:lnTo>
                    <a:pt x="2649" y="2618"/>
                  </a:lnTo>
                  <a:lnTo>
                    <a:pt x="2652" y="2682"/>
                  </a:lnTo>
                  <a:lnTo>
                    <a:pt x="2652" y="2744"/>
                  </a:lnTo>
                  <a:lnTo>
                    <a:pt x="2715" y="2685"/>
                  </a:lnTo>
                  <a:lnTo>
                    <a:pt x="2773" y="2622"/>
                  </a:lnTo>
                  <a:lnTo>
                    <a:pt x="2827" y="2554"/>
                  </a:lnTo>
                  <a:lnTo>
                    <a:pt x="2876" y="2483"/>
                  </a:lnTo>
                  <a:lnTo>
                    <a:pt x="2920" y="2411"/>
                  </a:lnTo>
                  <a:lnTo>
                    <a:pt x="2962" y="2334"/>
                  </a:lnTo>
                  <a:lnTo>
                    <a:pt x="2996" y="2254"/>
                  </a:lnTo>
                  <a:lnTo>
                    <a:pt x="3027" y="2172"/>
                  </a:lnTo>
                  <a:lnTo>
                    <a:pt x="3052" y="2088"/>
                  </a:lnTo>
                  <a:lnTo>
                    <a:pt x="3072" y="2001"/>
                  </a:lnTo>
                  <a:lnTo>
                    <a:pt x="3086" y="1912"/>
                  </a:lnTo>
                  <a:lnTo>
                    <a:pt x="3095" y="1823"/>
                  </a:lnTo>
                  <a:lnTo>
                    <a:pt x="2860" y="1823"/>
                  </a:lnTo>
                  <a:lnTo>
                    <a:pt x="2860" y="1667"/>
                  </a:lnTo>
                  <a:lnTo>
                    <a:pt x="3096" y="1667"/>
                  </a:lnTo>
                  <a:lnTo>
                    <a:pt x="3087" y="1574"/>
                  </a:lnTo>
                  <a:lnTo>
                    <a:pt x="3073" y="1483"/>
                  </a:lnTo>
                  <a:lnTo>
                    <a:pt x="3052" y="1394"/>
                  </a:lnTo>
                  <a:lnTo>
                    <a:pt x="3027" y="1308"/>
                  </a:lnTo>
                  <a:lnTo>
                    <a:pt x="2995" y="1224"/>
                  </a:lnTo>
                  <a:lnTo>
                    <a:pt x="2958" y="1143"/>
                  </a:lnTo>
                  <a:lnTo>
                    <a:pt x="2917" y="1064"/>
                  </a:lnTo>
                  <a:lnTo>
                    <a:pt x="2870" y="989"/>
                  </a:lnTo>
                  <a:lnTo>
                    <a:pt x="2819" y="917"/>
                  </a:lnTo>
                  <a:lnTo>
                    <a:pt x="2763" y="850"/>
                  </a:lnTo>
                  <a:lnTo>
                    <a:pt x="2703" y="785"/>
                  </a:lnTo>
                  <a:lnTo>
                    <a:pt x="2639" y="724"/>
                  </a:lnTo>
                  <a:lnTo>
                    <a:pt x="2571" y="668"/>
                  </a:lnTo>
                  <a:lnTo>
                    <a:pt x="2499" y="616"/>
                  </a:lnTo>
                  <a:lnTo>
                    <a:pt x="2424" y="569"/>
                  </a:lnTo>
                  <a:lnTo>
                    <a:pt x="2346" y="527"/>
                  </a:lnTo>
                  <a:lnTo>
                    <a:pt x="2265" y="490"/>
                  </a:lnTo>
                  <a:lnTo>
                    <a:pt x="2182" y="458"/>
                  </a:lnTo>
                  <a:lnTo>
                    <a:pt x="2095" y="432"/>
                  </a:lnTo>
                  <a:lnTo>
                    <a:pt x="2006" y="411"/>
                  </a:lnTo>
                  <a:lnTo>
                    <a:pt x="1916" y="396"/>
                  </a:lnTo>
                  <a:lnTo>
                    <a:pt x="1823" y="387"/>
                  </a:lnTo>
                  <a:lnTo>
                    <a:pt x="1823" y="622"/>
                  </a:lnTo>
                  <a:lnTo>
                    <a:pt x="1668" y="622"/>
                  </a:lnTo>
                  <a:lnTo>
                    <a:pt x="1668" y="386"/>
                  </a:lnTo>
                  <a:close/>
                  <a:moveTo>
                    <a:pt x="1667" y="0"/>
                  </a:moveTo>
                  <a:lnTo>
                    <a:pt x="1823" y="0"/>
                  </a:lnTo>
                  <a:lnTo>
                    <a:pt x="1823" y="232"/>
                  </a:lnTo>
                  <a:lnTo>
                    <a:pt x="1922" y="241"/>
                  </a:lnTo>
                  <a:lnTo>
                    <a:pt x="2019" y="256"/>
                  </a:lnTo>
                  <a:lnTo>
                    <a:pt x="2115" y="278"/>
                  </a:lnTo>
                  <a:lnTo>
                    <a:pt x="2208" y="305"/>
                  </a:lnTo>
                  <a:lnTo>
                    <a:pt x="2299" y="338"/>
                  </a:lnTo>
                  <a:lnTo>
                    <a:pt x="2386" y="376"/>
                  </a:lnTo>
                  <a:lnTo>
                    <a:pt x="2471" y="420"/>
                  </a:lnTo>
                  <a:lnTo>
                    <a:pt x="2553" y="469"/>
                  </a:lnTo>
                  <a:lnTo>
                    <a:pt x="2631" y="522"/>
                  </a:lnTo>
                  <a:lnTo>
                    <a:pt x="2706" y="582"/>
                  </a:lnTo>
                  <a:lnTo>
                    <a:pt x="2777" y="644"/>
                  </a:lnTo>
                  <a:lnTo>
                    <a:pt x="2843" y="711"/>
                  </a:lnTo>
                  <a:lnTo>
                    <a:pt x="2907" y="782"/>
                  </a:lnTo>
                  <a:lnTo>
                    <a:pt x="2965" y="857"/>
                  </a:lnTo>
                  <a:lnTo>
                    <a:pt x="3019" y="936"/>
                  </a:lnTo>
                  <a:lnTo>
                    <a:pt x="3067" y="1017"/>
                  </a:lnTo>
                  <a:lnTo>
                    <a:pt x="3110" y="1103"/>
                  </a:lnTo>
                  <a:lnTo>
                    <a:pt x="3148" y="1191"/>
                  </a:lnTo>
                  <a:lnTo>
                    <a:pt x="3181" y="1281"/>
                  </a:lnTo>
                  <a:lnTo>
                    <a:pt x="3208" y="1375"/>
                  </a:lnTo>
                  <a:lnTo>
                    <a:pt x="3229" y="1470"/>
                  </a:lnTo>
                  <a:lnTo>
                    <a:pt x="3243" y="1568"/>
                  </a:lnTo>
                  <a:lnTo>
                    <a:pt x="3251" y="1668"/>
                  </a:lnTo>
                  <a:lnTo>
                    <a:pt x="3483" y="1668"/>
                  </a:lnTo>
                  <a:lnTo>
                    <a:pt x="3483" y="1823"/>
                  </a:lnTo>
                  <a:lnTo>
                    <a:pt x="3251" y="1823"/>
                  </a:lnTo>
                  <a:lnTo>
                    <a:pt x="3242" y="1922"/>
                  </a:lnTo>
                  <a:lnTo>
                    <a:pt x="3227" y="2019"/>
                  </a:lnTo>
                  <a:lnTo>
                    <a:pt x="3205" y="2114"/>
                  </a:lnTo>
                  <a:lnTo>
                    <a:pt x="3179" y="2207"/>
                  </a:lnTo>
                  <a:lnTo>
                    <a:pt x="3146" y="2298"/>
                  </a:lnTo>
                  <a:lnTo>
                    <a:pt x="3107" y="2385"/>
                  </a:lnTo>
                  <a:lnTo>
                    <a:pt x="3064" y="2470"/>
                  </a:lnTo>
                  <a:lnTo>
                    <a:pt x="3015" y="2551"/>
                  </a:lnTo>
                  <a:lnTo>
                    <a:pt x="2962" y="2629"/>
                  </a:lnTo>
                  <a:lnTo>
                    <a:pt x="2904" y="2704"/>
                  </a:lnTo>
                  <a:lnTo>
                    <a:pt x="2841" y="2775"/>
                  </a:lnTo>
                  <a:lnTo>
                    <a:pt x="2774" y="2841"/>
                  </a:lnTo>
                  <a:lnTo>
                    <a:pt x="2703" y="2905"/>
                  </a:lnTo>
                  <a:lnTo>
                    <a:pt x="2629" y="2963"/>
                  </a:lnTo>
                  <a:lnTo>
                    <a:pt x="2551" y="3016"/>
                  </a:lnTo>
                  <a:lnTo>
                    <a:pt x="2469" y="3065"/>
                  </a:lnTo>
                  <a:lnTo>
                    <a:pt x="2384" y="3108"/>
                  </a:lnTo>
                  <a:lnTo>
                    <a:pt x="2297" y="3146"/>
                  </a:lnTo>
                  <a:lnTo>
                    <a:pt x="2207" y="3179"/>
                  </a:lnTo>
                  <a:lnTo>
                    <a:pt x="2114" y="3206"/>
                  </a:lnTo>
                  <a:lnTo>
                    <a:pt x="2019" y="3228"/>
                  </a:lnTo>
                  <a:lnTo>
                    <a:pt x="1922" y="3242"/>
                  </a:lnTo>
                  <a:lnTo>
                    <a:pt x="1823" y="3251"/>
                  </a:lnTo>
                  <a:lnTo>
                    <a:pt x="1823" y="3483"/>
                  </a:lnTo>
                  <a:lnTo>
                    <a:pt x="1667" y="3483"/>
                  </a:lnTo>
                  <a:lnTo>
                    <a:pt x="1667" y="3252"/>
                  </a:lnTo>
                  <a:lnTo>
                    <a:pt x="1567" y="3243"/>
                  </a:lnTo>
                  <a:lnTo>
                    <a:pt x="1470" y="3229"/>
                  </a:lnTo>
                  <a:lnTo>
                    <a:pt x="1374" y="3209"/>
                  </a:lnTo>
                  <a:lnTo>
                    <a:pt x="1281" y="3181"/>
                  </a:lnTo>
                  <a:lnTo>
                    <a:pt x="1191" y="3148"/>
                  </a:lnTo>
                  <a:lnTo>
                    <a:pt x="1102" y="3110"/>
                  </a:lnTo>
                  <a:lnTo>
                    <a:pt x="1017" y="3067"/>
                  </a:lnTo>
                  <a:lnTo>
                    <a:pt x="935" y="3019"/>
                  </a:lnTo>
                  <a:lnTo>
                    <a:pt x="857" y="2965"/>
                  </a:lnTo>
                  <a:lnTo>
                    <a:pt x="782" y="2907"/>
                  </a:lnTo>
                  <a:lnTo>
                    <a:pt x="710" y="2844"/>
                  </a:lnTo>
                  <a:lnTo>
                    <a:pt x="643" y="2777"/>
                  </a:lnTo>
                  <a:lnTo>
                    <a:pt x="581" y="2706"/>
                  </a:lnTo>
                  <a:lnTo>
                    <a:pt x="521" y="2632"/>
                  </a:lnTo>
                  <a:lnTo>
                    <a:pt x="468" y="2553"/>
                  </a:lnTo>
                  <a:lnTo>
                    <a:pt x="419" y="2472"/>
                  </a:lnTo>
                  <a:lnTo>
                    <a:pt x="376" y="2387"/>
                  </a:lnTo>
                  <a:lnTo>
                    <a:pt x="337" y="2299"/>
                  </a:lnTo>
                  <a:lnTo>
                    <a:pt x="304" y="2209"/>
                  </a:lnTo>
                  <a:lnTo>
                    <a:pt x="277" y="2115"/>
                  </a:lnTo>
                  <a:lnTo>
                    <a:pt x="255" y="2020"/>
                  </a:lnTo>
                  <a:lnTo>
                    <a:pt x="241" y="1923"/>
                  </a:lnTo>
                  <a:lnTo>
                    <a:pt x="232" y="1823"/>
                  </a:lnTo>
                  <a:lnTo>
                    <a:pt x="0" y="1823"/>
                  </a:lnTo>
                  <a:lnTo>
                    <a:pt x="0" y="1668"/>
                  </a:lnTo>
                  <a:lnTo>
                    <a:pt x="232" y="1668"/>
                  </a:lnTo>
                  <a:lnTo>
                    <a:pt x="240" y="1567"/>
                  </a:lnTo>
                  <a:lnTo>
                    <a:pt x="254" y="1470"/>
                  </a:lnTo>
                  <a:lnTo>
                    <a:pt x="275" y="1374"/>
                  </a:lnTo>
                  <a:lnTo>
                    <a:pt x="303" y="1280"/>
                  </a:lnTo>
                  <a:lnTo>
                    <a:pt x="336" y="1189"/>
                  </a:lnTo>
                  <a:lnTo>
                    <a:pt x="374" y="1101"/>
                  </a:lnTo>
                  <a:lnTo>
                    <a:pt x="417" y="1015"/>
                  </a:lnTo>
                  <a:lnTo>
                    <a:pt x="467" y="934"/>
                  </a:lnTo>
                  <a:lnTo>
                    <a:pt x="519" y="855"/>
                  </a:lnTo>
                  <a:lnTo>
                    <a:pt x="578" y="780"/>
                  </a:lnTo>
                  <a:lnTo>
                    <a:pt x="641" y="708"/>
                  </a:lnTo>
                  <a:lnTo>
                    <a:pt x="708" y="642"/>
                  </a:lnTo>
                  <a:lnTo>
                    <a:pt x="780" y="578"/>
                  </a:lnTo>
                  <a:lnTo>
                    <a:pt x="855" y="519"/>
                  </a:lnTo>
                  <a:lnTo>
                    <a:pt x="933" y="467"/>
                  </a:lnTo>
                  <a:lnTo>
                    <a:pt x="1015" y="417"/>
                  </a:lnTo>
                  <a:lnTo>
                    <a:pt x="1101" y="374"/>
                  </a:lnTo>
                  <a:lnTo>
                    <a:pt x="1189" y="336"/>
                  </a:lnTo>
                  <a:lnTo>
                    <a:pt x="1280" y="303"/>
                  </a:lnTo>
                  <a:lnTo>
                    <a:pt x="1373" y="275"/>
                  </a:lnTo>
                  <a:lnTo>
                    <a:pt x="1469" y="254"/>
                  </a:lnTo>
                  <a:lnTo>
                    <a:pt x="1567" y="240"/>
                  </a:lnTo>
                  <a:lnTo>
                    <a:pt x="1667" y="232"/>
                  </a:lnTo>
                  <a:lnTo>
                    <a:pt x="16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  <p:sp>
          <p:nvSpPr>
            <p:cNvPr id="63" name="Freeform 113"/>
            <p:cNvSpPr>
              <a:spLocks noEditPoints="1"/>
            </p:cNvSpPr>
            <p:nvPr/>
          </p:nvSpPr>
          <p:spPr bwMode="auto">
            <a:xfrm>
              <a:off x="11169650" y="2805113"/>
              <a:ext cx="173037" cy="173037"/>
            </a:xfrm>
            <a:custGeom>
              <a:avLst/>
              <a:gdLst>
                <a:gd name="T0" fmla="*/ 443 w 977"/>
                <a:gd name="T1" fmla="*/ 151 h 977"/>
                <a:gd name="T2" fmla="*/ 359 w 977"/>
                <a:gd name="T3" fmla="*/ 173 h 977"/>
                <a:gd name="T4" fmla="*/ 285 w 977"/>
                <a:gd name="T5" fmla="*/ 216 h 977"/>
                <a:gd name="T6" fmla="*/ 225 w 977"/>
                <a:gd name="T7" fmla="*/ 276 h 977"/>
                <a:gd name="T8" fmla="*/ 181 w 977"/>
                <a:gd name="T9" fmla="*/ 350 h 977"/>
                <a:gd name="T10" fmla="*/ 158 w 977"/>
                <a:gd name="T11" fmla="*/ 434 h 977"/>
                <a:gd name="T12" fmla="*/ 158 w 977"/>
                <a:gd name="T13" fmla="*/ 526 h 977"/>
                <a:gd name="T14" fmla="*/ 181 w 977"/>
                <a:gd name="T15" fmla="*/ 611 h 977"/>
                <a:gd name="T16" fmla="*/ 225 w 977"/>
                <a:gd name="T17" fmla="*/ 685 h 977"/>
                <a:gd name="T18" fmla="*/ 284 w 977"/>
                <a:gd name="T19" fmla="*/ 745 h 977"/>
                <a:gd name="T20" fmla="*/ 358 w 977"/>
                <a:gd name="T21" fmla="*/ 788 h 977"/>
                <a:gd name="T22" fmla="*/ 443 w 977"/>
                <a:gd name="T23" fmla="*/ 811 h 977"/>
                <a:gd name="T24" fmla="*/ 534 w 977"/>
                <a:gd name="T25" fmla="*/ 811 h 977"/>
                <a:gd name="T26" fmla="*/ 619 w 977"/>
                <a:gd name="T27" fmla="*/ 788 h 977"/>
                <a:gd name="T28" fmla="*/ 693 w 977"/>
                <a:gd name="T29" fmla="*/ 745 h 977"/>
                <a:gd name="T30" fmla="*/ 752 w 977"/>
                <a:gd name="T31" fmla="*/ 685 h 977"/>
                <a:gd name="T32" fmla="*/ 796 w 977"/>
                <a:gd name="T33" fmla="*/ 611 h 977"/>
                <a:gd name="T34" fmla="*/ 819 w 977"/>
                <a:gd name="T35" fmla="*/ 526 h 977"/>
                <a:gd name="T36" fmla="*/ 819 w 977"/>
                <a:gd name="T37" fmla="*/ 436 h 977"/>
                <a:gd name="T38" fmla="*/ 796 w 977"/>
                <a:gd name="T39" fmla="*/ 350 h 977"/>
                <a:gd name="T40" fmla="*/ 752 w 977"/>
                <a:gd name="T41" fmla="*/ 276 h 977"/>
                <a:gd name="T42" fmla="*/ 692 w 977"/>
                <a:gd name="T43" fmla="*/ 216 h 977"/>
                <a:gd name="T44" fmla="*/ 618 w 977"/>
                <a:gd name="T45" fmla="*/ 173 h 977"/>
                <a:gd name="T46" fmla="*/ 534 w 977"/>
                <a:gd name="T47" fmla="*/ 151 h 977"/>
                <a:gd name="T48" fmla="*/ 489 w 977"/>
                <a:gd name="T49" fmla="*/ 0 h 977"/>
                <a:gd name="T50" fmla="*/ 599 w 977"/>
                <a:gd name="T51" fmla="*/ 12 h 977"/>
                <a:gd name="T52" fmla="*/ 702 w 977"/>
                <a:gd name="T53" fmla="*/ 49 h 977"/>
                <a:gd name="T54" fmla="*/ 792 w 977"/>
                <a:gd name="T55" fmla="*/ 107 h 977"/>
                <a:gd name="T56" fmla="*/ 868 w 977"/>
                <a:gd name="T57" fmla="*/ 183 h 977"/>
                <a:gd name="T58" fmla="*/ 928 w 977"/>
                <a:gd name="T59" fmla="*/ 274 h 977"/>
                <a:gd name="T60" fmla="*/ 965 w 977"/>
                <a:gd name="T61" fmla="*/ 377 h 977"/>
                <a:gd name="T62" fmla="*/ 977 w 977"/>
                <a:gd name="T63" fmla="*/ 488 h 977"/>
                <a:gd name="T64" fmla="*/ 965 w 977"/>
                <a:gd name="T65" fmla="*/ 599 h 977"/>
                <a:gd name="T66" fmla="*/ 928 w 977"/>
                <a:gd name="T67" fmla="*/ 702 h 977"/>
                <a:gd name="T68" fmla="*/ 868 w 977"/>
                <a:gd name="T69" fmla="*/ 792 h 977"/>
                <a:gd name="T70" fmla="*/ 792 w 977"/>
                <a:gd name="T71" fmla="*/ 868 h 977"/>
                <a:gd name="T72" fmla="*/ 702 w 977"/>
                <a:gd name="T73" fmla="*/ 927 h 977"/>
                <a:gd name="T74" fmla="*/ 599 w 977"/>
                <a:gd name="T75" fmla="*/ 964 h 977"/>
                <a:gd name="T76" fmla="*/ 489 w 977"/>
                <a:gd name="T77" fmla="*/ 977 h 977"/>
                <a:gd name="T78" fmla="*/ 378 w 977"/>
                <a:gd name="T79" fmla="*/ 964 h 977"/>
                <a:gd name="T80" fmla="*/ 275 w 977"/>
                <a:gd name="T81" fmla="*/ 927 h 977"/>
                <a:gd name="T82" fmla="*/ 185 w 977"/>
                <a:gd name="T83" fmla="*/ 868 h 977"/>
                <a:gd name="T84" fmla="*/ 109 w 977"/>
                <a:gd name="T85" fmla="*/ 792 h 977"/>
                <a:gd name="T86" fmla="*/ 49 w 977"/>
                <a:gd name="T87" fmla="*/ 702 h 977"/>
                <a:gd name="T88" fmla="*/ 12 w 977"/>
                <a:gd name="T89" fmla="*/ 599 h 977"/>
                <a:gd name="T90" fmla="*/ 0 w 977"/>
                <a:gd name="T91" fmla="*/ 488 h 977"/>
                <a:gd name="T92" fmla="*/ 12 w 977"/>
                <a:gd name="T93" fmla="*/ 377 h 977"/>
                <a:gd name="T94" fmla="*/ 49 w 977"/>
                <a:gd name="T95" fmla="*/ 275 h 977"/>
                <a:gd name="T96" fmla="*/ 109 w 977"/>
                <a:gd name="T97" fmla="*/ 184 h 977"/>
                <a:gd name="T98" fmla="*/ 185 w 977"/>
                <a:gd name="T99" fmla="*/ 107 h 977"/>
                <a:gd name="T100" fmla="*/ 275 w 977"/>
                <a:gd name="T101" fmla="*/ 49 h 977"/>
                <a:gd name="T102" fmla="*/ 378 w 977"/>
                <a:gd name="T103" fmla="*/ 12 h 977"/>
                <a:gd name="T104" fmla="*/ 489 w 977"/>
                <a:gd name="T105" fmla="*/ 0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77" h="977">
                  <a:moveTo>
                    <a:pt x="489" y="147"/>
                  </a:moveTo>
                  <a:lnTo>
                    <a:pt x="443" y="151"/>
                  </a:lnTo>
                  <a:lnTo>
                    <a:pt x="400" y="159"/>
                  </a:lnTo>
                  <a:lnTo>
                    <a:pt x="359" y="173"/>
                  </a:lnTo>
                  <a:lnTo>
                    <a:pt x="320" y="193"/>
                  </a:lnTo>
                  <a:lnTo>
                    <a:pt x="285" y="216"/>
                  </a:lnTo>
                  <a:lnTo>
                    <a:pt x="252" y="245"/>
                  </a:lnTo>
                  <a:lnTo>
                    <a:pt x="225" y="276"/>
                  </a:lnTo>
                  <a:lnTo>
                    <a:pt x="200" y="312"/>
                  </a:lnTo>
                  <a:lnTo>
                    <a:pt x="181" y="350"/>
                  </a:lnTo>
                  <a:lnTo>
                    <a:pt x="167" y="391"/>
                  </a:lnTo>
                  <a:lnTo>
                    <a:pt x="158" y="434"/>
                  </a:lnTo>
                  <a:lnTo>
                    <a:pt x="155" y="481"/>
                  </a:lnTo>
                  <a:lnTo>
                    <a:pt x="158" y="526"/>
                  </a:lnTo>
                  <a:lnTo>
                    <a:pt x="167" y="570"/>
                  </a:lnTo>
                  <a:lnTo>
                    <a:pt x="181" y="611"/>
                  </a:lnTo>
                  <a:lnTo>
                    <a:pt x="200" y="649"/>
                  </a:lnTo>
                  <a:lnTo>
                    <a:pt x="225" y="685"/>
                  </a:lnTo>
                  <a:lnTo>
                    <a:pt x="252" y="716"/>
                  </a:lnTo>
                  <a:lnTo>
                    <a:pt x="284" y="745"/>
                  </a:lnTo>
                  <a:lnTo>
                    <a:pt x="320" y="768"/>
                  </a:lnTo>
                  <a:lnTo>
                    <a:pt x="358" y="788"/>
                  </a:lnTo>
                  <a:lnTo>
                    <a:pt x="400" y="802"/>
                  </a:lnTo>
                  <a:lnTo>
                    <a:pt x="443" y="811"/>
                  </a:lnTo>
                  <a:lnTo>
                    <a:pt x="489" y="813"/>
                  </a:lnTo>
                  <a:lnTo>
                    <a:pt x="534" y="811"/>
                  </a:lnTo>
                  <a:lnTo>
                    <a:pt x="577" y="802"/>
                  </a:lnTo>
                  <a:lnTo>
                    <a:pt x="619" y="788"/>
                  </a:lnTo>
                  <a:lnTo>
                    <a:pt x="657" y="769"/>
                  </a:lnTo>
                  <a:lnTo>
                    <a:pt x="693" y="745"/>
                  </a:lnTo>
                  <a:lnTo>
                    <a:pt x="725" y="716"/>
                  </a:lnTo>
                  <a:lnTo>
                    <a:pt x="752" y="685"/>
                  </a:lnTo>
                  <a:lnTo>
                    <a:pt x="777" y="650"/>
                  </a:lnTo>
                  <a:lnTo>
                    <a:pt x="796" y="611"/>
                  </a:lnTo>
                  <a:lnTo>
                    <a:pt x="810" y="570"/>
                  </a:lnTo>
                  <a:lnTo>
                    <a:pt x="819" y="526"/>
                  </a:lnTo>
                  <a:lnTo>
                    <a:pt x="822" y="481"/>
                  </a:lnTo>
                  <a:lnTo>
                    <a:pt x="819" y="436"/>
                  </a:lnTo>
                  <a:lnTo>
                    <a:pt x="810" y="391"/>
                  </a:lnTo>
                  <a:lnTo>
                    <a:pt x="796" y="350"/>
                  </a:lnTo>
                  <a:lnTo>
                    <a:pt x="777" y="312"/>
                  </a:lnTo>
                  <a:lnTo>
                    <a:pt x="752" y="276"/>
                  </a:lnTo>
                  <a:lnTo>
                    <a:pt x="725" y="245"/>
                  </a:lnTo>
                  <a:lnTo>
                    <a:pt x="692" y="216"/>
                  </a:lnTo>
                  <a:lnTo>
                    <a:pt x="657" y="193"/>
                  </a:lnTo>
                  <a:lnTo>
                    <a:pt x="618" y="173"/>
                  </a:lnTo>
                  <a:lnTo>
                    <a:pt x="577" y="159"/>
                  </a:lnTo>
                  <a:lnTo>
                    <a:pt x="534" y="151"/>
                  </a:lnTo>
                  <a:lnTo>
                    <a:pt x="489" y="147"/>
                  </a:lnTo>
                  <a:close/>
                  <a:moveTo>
                    <a:pt x="489" y="0"/>
                  </a:moveTo>
                  <a:lnTo>
                    <a:pt x="544" y="3"/>
                  </a:lnTo>
                  <a:lnTo>
                    <a:pt x="599" y="12"/>
                  </a:lnTo>
                  <a:lnTo>
                    <a:pt x="652" y="28"/>
                  </a:lnTo>
                  <a:lnTo>
                    <a:pt x="702" y="49"/>
                  </a:lnTo>
                  <a:lnTo>
                    <a:pt x="749" y="76"/>
                  </a:lnTo>
                  <a:lnTo>
                    <a:pt x="792" y="107"/>
                  </a:lnTo>
                  <a:lnTo>
                    <a:pt x="833" y="143"/>
                  </a:lnTo>
                  <a:lnTo>
                    <a:pt x="868" y="183"/>
                  </a:lnTo>
                  <a:lnTo>
                    <a:pt x="900" y="228"/>
                  </a:lnTo>
                  <a:lnTo>
                    <a:pt x="928" y="274"/>
                  </a:lnTo>
                  <a:lnTo>
                    <a:pt x="949" y="325"/>
                  </a:lnTo>
                  <a:lnTo>
                    <a:pt x="965" y="377"/>
                  </a:lnTo>
                  <a:lnTo>
                    <a:pt x="974" y="431"/>
                  </a:lnTo>
                  <a:lnTo>
                    <a:pt x="977" y="488"/>
                  </a:lnTo>
                  <a:lnTo>
                    <a:pt x="974" y="544"/>
                  </a:lnTo>
                  <a:lnTo>
                    <a:pt x="965" y="599"/>
                  </a:lnTo>
                  <a:lnTo>
                    <a:pt x="949" y="652"/>
                  </a:lnTo>
                  <a:lnTo>
                    <a:pt x="928" y="702"/>
                  </a:lnTo>
                  <a:lnTo>
                    <a:pt x="900" y="749"/>
                  </a:lnTo>
                  <a:lnTo>
                    <a:pt x="868" y="792"/>
                  </a:lnTo>
                  <a:lnTo>
                    <a:pt x="833" y="832"/>
                  </a:lnTo>
                  <a:lnTo>
                    <a:pt x="792" y="868"/>
                  </a:lnTo>
                  <a:lnTo>
                    <a:pt x="749" y="900"/>
                  </a:lnTo>
                  <a:lnTo>
                    <a:pt x="702" y="927"/>
                  </a:lnTo>
                  <a:lnTo>
                    <a:pt x="652" y="948"/>
                  </a:lnTo>
                  <a:lnTo>
                    <a:pt x="599" y="964"/>
                  </a:lnTo>
                  <a:lnTo>
                    <a:pt x="544" y="974"/>
                  </a:lnTo>
                  <a:lnTo>
                    <a:pt x="489" y="977"/>
                  </a:lnTo>
                  <a:lnTo>
                    <a:pt x="433" y="974"/>
                  </a:lnTo>
                  <a:lnTo>
                    <a:pt x="378" y="964"/>
                  </a:lnTo>
                  <a:lnTo>
                    <a:pt x="325" y="948"/>
                  </a:lnTo>
                  <a:lnTo>
                    <a:pt x="275" y="927"/>
                  </a:lnTo>
                  <a:lnTo>
                    <a:pt x="228" y="900"/>
                  </a:lnTo>
                  <a:lnTo>
                    <a:pt x="185" y="868"/>
                  </a:lnTo>
                  <a:lnTo>
                    <a:pt x="144" y="832"/>
                  </a:lnTo>
                  <a:lnTo>
                    <a:pt x="109" y="792"/>
                  </a:lnTo>
                  <a:lnTo>
                    <a:pt x="77" y="749"/>
                  </a:lnTo>
                  <a:lnTo>
                    <a:pt x="49" y="702"/>
                  </a:lnTo>
                  <a:lnTo>
                    <a:pt x="28" y="652"/>
                  </a:lnTo>
                  <a:lnTo>
                    <a:pt x="12" y="599"/>
                  </a:lnTo>
                  <a:lnTo>
                    <a:pt x="3" y="544"/>
                  </a:lnTo>
                  <a:lnTo>
                    <a:pt x="0" y="488"/>
                  </a:lnTo>
                  <a:lnTo>
                    <a:pt x="3" y="432"/>
                  </a:lnTo>
                  <a:lnTo>
                    <a:pt x="12" y="377"/>
                  </a:lnTo>
                  <a:lnTo>
                    <a:pt x="28" y="325"/>
                  </a:lnTo>
                  <a:lnTo>
                    <a:pt x="49" y="275"/>
                  </a:lnTo>
                  <a:lnTo>
                    <a:pt x="77" y="228"/>
                  </a:lnTo>
                  <a:lnTo>
                    <a:pt x="109" y="184"/>
                  </a:lnTo>
                  <a:lnTo>
                    <a:pt x="144" y="144"/>
                  </a:lnTo>
                  <a:lnTo>
                    <a:pt x="185" y="107"/>
                  </a:lnTo>
                  <a:lnTo>
                    <a:pt x="228" y="77"/>
                  </a:lnTo>
                  <a:lnTo>
                    <a:pt x="275" y="49"/>
                  </a:lnTo>
                  <a:lnTo>
                    <a:pt x="325" y="28"/>
                  </a:lnTo>
                  <a:lnTo>
                    <a:pt x="378" y="12"/>
                  </a:lnTo>
                  <a:lnTo>
                    <a:pt x="433" y="3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5">
                <a:ea typeface="字魂58号-创中黑" panose="00000500000000000000" pitchFamily="2" charset="-122"/>
                <a:cs typeface="+mn-lt"/>
                <a:sym typeface="字魂58号-创中黑" panose="00000500000000000000" pitchFamily="2" charset="-122"/>
              </a:endParaRPr>
            </a:p>
          </p:txBody>
        </p:sp>
      </p:grpSp>
      <p:sp>
        <p:nvSpPr>
          <p:cNvPr id="72" name="文本框 22"/>
          <p:cNvSpPr txBox="1"/>
          <p:nvPr/>
        </p:nvSpPr>
        <p:spPr>
          <a:xfrm>
            <a:off x="4074985" y="4369359"/>
            <a:ext cx="1852295" cy="1141095"/>
          </a:xfrm>
          <a:prstGeom prst="rect">
            <a:avLst/>
          </a:prstGeom>
          <a:noFill/>
        </p:spPr>
        <p:txBody>
          <a:bodyPr wrap="square" lIns="0" tIns="0" rIns="0" bIns="0" anchor="ctr" anchorCtr="1">
            <a:normAutofit/>
          </a:bodyPr>
          <a:lstStyle/>
          <a:p>
            <a:pPr defTabSz="815340">
              <a:lnSpc>
                <a:spcPts val="1500"/>
              </a:lnSpc>
              <a:defRPr/>
            </a:pPr>
            <a:r>
              <a:rPr lang="zh-CN" altLang="en-US" sz="160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字魂58号-创中黑" panose="00000500000000000000" pitchFamily="2" charset="-122"/>
              </a:rPr>
              <a:t>所有游戏者都能看到整个局势。这排除了类似桥牌一类的游戏。</a:t>
            </a:r>
            <a:endParaRPr lang="zh-CN" altLang="en-US" sz="1600" dirty="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sym typeface="字魂58号-创中黑" panose="00000500000000000000" pitchFamily="2" charset="-122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4074984" y="4114089"/>
            <a:ext cx="1715248" cy="276183"/>
          </a:xfrm>
          <a:prstGeom prst="rect">
            <a:avLst/>
          </a:prstGeom>
        </p:spPr>
        <p:txBody>
          <a:bodyPr wrap="none" lIns="0" tIns="0" rIns="0" bIns="0" anchor="ctr" anchorCtr="1">
            <a:noAutofit/>
          </a:bodyPr>
          <a:lstStyle/>
          <a:p>
            <a:pPr algn="ctr" defTabSz="685165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rgbClr val="333434"/>
                </a:solidFill>
                <a:latin typeface="微软雅黑" panose="020B0503020204020204" charset="-122"/>
                <a:ea typeface="微软雅黑" panose="020B0503020204020204" charset="-122"/>
                <a:sym typeface="字魂58号-创中黑" panose="00000500000000000000" pitchFamily="2" charset="-122"/>
              </a:rPr>
              <a:t>完全信息</a:t>
            </a:r>
            <a:endParaRPr lang="zh-CN" altLang="en-US" sz="2000" b="1" dirty="0">
              <a:solidFill>
                <a:srgbClr val="333434"/>
              </a:solidFill>
              <a:latin typeface="微软雅黑" panose="020B0503020204020204" charset="-122"/>
              <a:ea typeface="微软雅黑" panose="020B0503020204020204" charset="-122"/>
              <a:sym typeface="字魂58号-创中黑" panose="00000500000000000000" pitchFamily="2" charset="-122"/>
            </a:endParaRPr>
          </a:p>
        </p:txBody>
      </p:sp>
      <p:sp>
        <p:nvSpPr>
          <p:cNvPr id="74" name="文本框 22"/>
          <p:cNvSpPr txBox="1"/>
          <p:nvPr/>
        </p:nvSpPr>
        <p:spPr>
          <a:xfrm>
            <a:off x="6913720" y="4423949"/>
            <a:ext cx="1852295" cy="1141095"/>
          </a:xfrm>
          <a:prstGeom prst="rect">
            <a:avLst/>
          </a:prstGeom>
          <a:noFill/>
        </p:spPr>
        <p:txBody>
          <a:bodyPr wrap="square" lIns="0" tIns="0" rIns="0" bIns="0" anchor="ctr" anchorCtr="1">
            <a:normAutofit/>
          </a:bodyPr>
          <a:lstStyle/>
          <a:p>
            <a:pPr defTabSz="815340">
              <a:lnSpc>
                <a:spcPts val="1500"/>
              </a:lnSpc>
              <a:defRPr/>
            </a:pPr>
            <a:r>
              <a:rPr lang="zh-CN" altLang="en-US" sz="160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字魂58号-创中黑" panose="00000500000000000000" pitchFamily="2" charset="-122"/>
              </a:rPr>
              <a:t>所有行动都确定性地将目前局势转变到下一个局势。</a:t>
            </a:r>
            <a:endParaRPr lang="zh-CN" altLang="en-US" sz="1600" dirty="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sym typeface="字魂58号-创中黑" panose="00000500000000000000" pitchFamily="2" charset="-122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6913719" y="4168680"/>
            <a:ext cx="1715248" cy="276183"/>
          </a:xfrm>
          <a:prstGeom prst="rect">
            <a:avLst/>
          </a:prstGeom>
        </p:spPr>
        <p:txBody>
          <a:bodyPr wrap="none" lIns="0" tIns="0" rIns="0" bIns="0" anchor="ctr" anchorCtr="1">
            <a:noAutofit/>
          </a:bodyPr>
          <a:lstStyle/>
          <a:p>
            <a:pPr algn="ctr" defTabSz="685165">
              <a:buClrTx/>
              <a:buSzTx/>
              <a:buFontTx/>
              <a:defRPr/>
            </a:pPr>
            <a:r>
              <a:rPr lang="zh-CN" altLang="en-US" sz="1900" b="1" dirty="0">
                <a:solidFill>
                  <a:srgbClr val="333434"/>
                </a:solidFill>
                <a:latin typeface="微软雅黑" panose="020B0503020204020204" charset="-122"/>
                <a:ea typeface="微软雅黑" panose="020B0503020204020204" charset="-122"/>
                <a:sym typeface="字魂58号-创中黑" panose="00000500000000000000" pitchFamily="2" charset="-122"/>
              </a:rPr>
              <a:t>无随机行动</a:t>
            </a:r>
            <a:endParaRPr lang="zh-CN" altLang="en-US" sz="1900" b="1" dirty="0">
              <a:solidFill>
                <a:srgbClr val="333434"/>
              </a:solidFill>
              <a:latin typeface="微软雅黑" panose="020B0503020204020204" charset="-122"/>
              <a:ea typeface="微软雅黑" panose="020B0503020204020204" charset="-122"/>
              <a:sym typeface="字魂58号-创中黑" panose="00000500000000000000" pitchFamily="2" charset="-122"/>
            </a:endParaRPr>
          </a:p>
        </p:txBody>
      </p:sp>
      <p:sp>
        <p:nvSpPr>
          <p:cNvPr id="76" name="文本框 22"/>
          <p:cNvSpPr txBox="1"/>
          <p:nvPr/>
        </p:nvSpPr>
        <p:spPr>
          <a:xfrm>
            <a:off x="9738805" y="4423951"/>
            <a:ext cx="1852295" cy="1141095"/>
          </a:xfrm>
          <a:prstGeom prst="rect">
            <a:avLst/>
          </a:prstGeom>
          <a:noFill/>
        </p:spPr>
        <p:txBody>
          <a:bodyPr wrap="square" lIns="0" tIns="0" rIns="0" bIns="0" anchor="ctr" anchorCtr="1">
            <a:normAutofit/>
          </a:bodyPr>
          <a:lstStyle/>
          <a:p>
            <a:pPr defTabSz="815340">
              <a:lnSpc>
                <a:spcPts val="1500"/>
              </a:lnSpc>
              <a:defRPr/>
            </a:pPr>
            <a:r>
              <a:rPr lang="zh-CN" altLang="en-US" sz="160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字魂58号-创中黑" panose="00000500000000000000" pitchFamily="2" charset="-122"/>
              </a:rPr>
              <a:t>在有限步行动之后按照规则游戏必将终止，此时有唯一的一方成为赢家。</a:t>
            </a:r>
            <a:endParaRPr lang="zh-CN" altLang="en-US" sz="1600" dirty="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sym typeface="字魂58号-创中黑" panose="00000500000000000000" pitchFamily="2" charset="-122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9738805" y="4168681"/>
            <a:ext cx="1715248" cy="276183"/>
          </a:xfrm>
          <a:prstGeom prst="rect">
            <a:avLst/>
          </a:prstGeom>
        </p:spPr>
        <p:txBody>
          <a:bodyPr wrap="none" lIns="0" tIns="0" rIns="0" bIns="0" anchor="ctr" anchorCtr="1">
            <a:noAutofit/>
          </a:bodyPr>
          <a:lstStyle/>
          <a:p>
            <a:pPr algn="ctr" defTabSz="685165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rgbClr val="333434"/>
                </a:solidFill>
                <a:latin typeface="微软雅黑" panose="020B0503020204020204" charset="-122"/>
                <a:ea typeface="微软雅黑" panose="020B0503020204020204" charset="-122"/>
                <a:sym typeface="字魂58号-创中黑" panose="00000500000000000000" pitchFamily="2" charset="-122"/>
              </a:rPr>
              <a:t>有限步数</a:t>
            </a:r>
            <a:endParaRPr lang="zh-CN" altLang="en-US" sz="2000" b="1" dirty="0">
              <a:solidFill>
                <a:srgbClr val="333434"/>
              </a:solidFill>
              <a:latin typeface="微软雅黑" panose="020B0503020204020204" charset="-122"/>
              <a:ea typeface="微软雅黑" panose="020B0503020204020204" charset="-122"/>
              <a:sym typeface="字魂58号-创中黑" panose="000005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13690" y="2418715"/>
            <a:ext cx="3164840" cy="2491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无偏博弈：</a:t>
            </a:r>
            <a:endParaRPr lang="zh-CN" altLang="en-US" sz="2400"/>
          </a:p>
          <a:p>
            <a:endParaRPr lang="zh-CN" altLang="en-US" sz="2400"/>
          </a:p>
          <a:p>
            <a:pPr fontAlgn="auto">
              <a:lnSpc>
                <a:spcPct val="150000"/>
              </a:lnSpc>
            </a:pPr>
            <a:r>
              <a:rPr lang="zh-CN" altLang="en-US"/>
              <a:t>我们熟悉的一些棋类游戏，形如象棋、五子棋、围棋等</a:t>
            </a:r>
            <a:endParaRPr lang="zh-CN" altLang="en-US"/>
          </a:p>
          <a:p>
            <a:pPr fontAlgn="auto">
              <a:lnSpc>
                <a:spcPct val="150000"/>
              </a:lnSpc>
            </a:pP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/>
              <a:t>具有如右所示的三种特点：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1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1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1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Oval 14"/>
          <p:cNvSpPr>
            <a:spLocks noChangeArrowheads="1"/>
          </p:cNvSpPr>
          <p:nvPr/>
        </p:nvSpPr>
        <p:spPr bwMode="auto">
          <a:xfrm>
            <a:off x="8738360" y="4739347"/>
            <a:ext cx="1406525" cy="1404939"/>
          </a:xfrm>
          <a:prstGeom prst="ellipse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355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44" name="Oval 15"/>
          <p:cNvSpPr>
            <a:spLocks noChangeArrowheads="1"/>
          </p:cNvSpPr>
          <p:nvPr/>
        </p:nvSpPr>
        <p:spPr bwMode="auto">
          <a:xfrm>
            <a:off x="8877752" y="4918095"/>
            <a:ext cx="1073151" cy="1073151"/>
          </a:xfrm>
          <a:prstGeom prst="ellipse">
            <a:avLst/>
          </a:prstGeom>
          <a:solidFill>
            <a:srgbClr val="E3CAB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355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41" name="Oval 14"/>
          <p:cNvSpPr>
            <a:spLocks noChangeArrowheads="1"/>
          </p:cNvSpPr>
          <p:nvPr/>
        </p:nvSpPr>
        <p:spPr bwMode="auto">
          <a:xfrm>
            <a:off x="9898420" y="3429162"/>
            <a:ext cx="1406525" cy="1404939"/>
          </a:xfrm>
          <a:prstGeom prst="ellipse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355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42" name="Oval 15"/>
          <p:cNvSpPr>
            <a:spLocks noChangeArrowheads="1"/>
          </p:cNvSpPr>
          <p:nvPr/>
        </p:nvSpPr>
        <p:spPr bwMode="auto">
          <a:xfrm>
            <a:off x="10065108" y="3594262"/>
            <a:ext cx="1073151" cy="1073151"/>
          </a:xfrm>
          <a:prstGeom prst="ellipse">
            <a:avLst/>
          </a:prstGeom>
          <a:solidFill>
            <a:srgbClr val="E3CAB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355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39" name="Oval 14"/>
          <p:cNvSpPr>
            <a:spLocks noChangeArrowheads="1"/>
          </p:cNvSpPr>
          <p:nvPr/>
        </p:nvSpPr>
        <p:spPr bwMode="auto">
          <a:xfrm>
            <a:off x="9079556" y="1764135"/>
            <a:ext cx="1406525" cy="1404939"/>
          </a:xfrm>
          <a:prstGeom prst="ellipse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355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40" name="Oval 15"/>
          <p:cNvSpPr>
            <a:spLocks noChangeArrowheads="1"/>
          </p:cNvSpPr>
          <p:nvPr/>
        </p:nvSpPr>
        <p:spPr bwMode="auto">
          <a:xfrm>
            <a:off x="9246243" y="1929235"/>
            <a:ext cx="1073151" cy="1073151"/>
          </a:xfrm>
          <a:prstGeom prst="ellipse">
            <a:avLst/>
          </a:prstGeom>
          <a:solidFill>
            <a:srgbClr val="E3CAB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355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grpSp>
        <p:nvGrpSpPr>
          <p:cNvPr id="21" name="Group 17"/>
          <p:cNvGrpSpPr/>
          <p:nvPr/>
        </p:nvGrpSpPr>
        <p:grpSpPr>
          <a:xfrm>
            <a:off x="9093339" y="5126730"/>
            <a:ext cx="656509" cy="656509"/>
            <a:chOff x="5607370" y="3562829"/>
            <a:chExt cx="587140" cy="587140"/>
          </a:xfrm>
          <a:solidFill>
            <a:schemeClr val="bg1"/>
          </a:solidFill>
        </p:grpSpPr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5746497" y="3702123"/>
              <a:ext cx="308897" cy="308544"/>
            </a:xfrm>
            <a:custGeom>
              <a:avLst/>
              <a:gdLst>
                <a:gd name="T0" fmla="*/ 183 w 371"/>
                <a:gd name="T1" fmla="*/ 1 h 370"/>
                <a:gd name="T2" fmla="*/ 2 w 371"/>
                <a:gd name="T3" fmla="*/ 187 h 370"/>
                <a:gd name="T4" fmla="*/ 188 w 371"/>
                <a:gd name="T5" fmla="*/ 369 h 370"/>
                <a:gd name="T6" fmla="*/ 370 w 371"/>
                <a:gd name="T7" fmla="*/ 182 h 370"/>
                <a:gd name="T8" fmla="*/ 183 w 371"/>
                <a:gd name="T9" fmla="*/ 1 h 370"/>
                <a:gd name="T10" fmla="*/ 184 w 371"/>
                <a:gd name="T11" fmla="*/ 25 h 370"/>
                <a:gd name="T12" fmla="*/ 260 w 371"/>
                <a:gd name="T13" fmla="*/ 43 h 370"/>
                <a:gd name="T14" fmla="*/ 235 w 371"/>
                <a:gd name="T15" fmla="*/ 84 h 370"/>
                <a:gd name="T16" fmla="*/ 186 w 371"/>
                <a:gd name="T17" fmla="*/ 73 h 370"/>
                <a:gd name="T18" fmla="*/ 137 w 371"/>
                <a:gd name="T19" fmla="*/ 84 h 370"/>
                <a:gd name="T20" fmla="*/ 112 w 371"/>
                <a:gd name="T21" fmla="*/ 43 h 370"/>
                <a:gd name="T22" fmla="*/ 184 w 371"/>
                <a:gd name="T23" fmla="*/ 25 h 370"/>
                <a:gd name="T24" fmla="*/ 85 w 371"/>
                <a:gd name="T25" fmla="*/ 234 h 370"/>
                <a:gd name="T26" fmla="*/ 44 w 371"/>
                <a:gd name="T27" fmla="*/ 259 h 370"/>
                <a:gd name="T28" fmla="*/ 26 w 371"/>
                <a:gd name="T29" fmla="*/ 187 h 370"/>
                <a:gd name="T30" fmla="*/ 44 w 371"/>
                <a:gd name="T31" fmla="*/ 111 h 370"/>
                <a:gd name="T32" fmla="*/ 85 w 371"/>
                <a:gd name="T33" fmla="*/ 136 h 370"/>
                <a:gd name="T34" fmla="*/ 74 w 371"/>
                <a:gd name="T35" fmla="*/ 185 h 370"/>
                <a:gd name="T36" fmla="*/ 85 w 371"/>
                <a:gd name="T37" fmla="*/ 234 h 370"/>
                <a:gd name="T38" fmla="*/ 188 w 371"/>
                <a:gd name="T39" fmla="*/ 345 h 370"/>
                <a:gd name="T40" fmla="*/ 112 w 371"/>
                <a:gd name="T41" fmla="*/ 327 h 370"/>
                <a:gd name="T42" fmla="*/ 137 w 371"/>
                <a:gd name="T43" fmla="*/ 286 h 370"/>
                <a:gd name="T44" fmla="*/ 186 w 371"/>
                <a:gd name="T45" fmla="*/ 297 h 370"/>
                <a:gd name="T46" fmla="*/ 235 w 371"/>
                <a:gd name="T47" fmla="*/ 286 h 370"/>
                <a:gd name="T48" fmla="*/ 260 w 371"/>
                <a:gd name="T49" fmla="*/ 327 h 370"/>
                <a:gd name="T50" fmla="*/ 188 w 371"/>
                <a:gd name="T51" fmla="*/ 345 h 370"/>
                <a:gd name="T52" fmla="*/ 186 w 371"/>
                <a:gd name="T53" fmla="*/ 273 h 370"/>
                <a:gd name="T54" fmla="*/ 98 w 371"/>
                <a:gd name="T55" fmla="*/ 185 h 370"/>
                <a:gd name="T56" fmla="*/ 186 w 371"/>
                <a:gd name="T57" fmla="*/ 97 h 370"/>
                <a:gd name="T58" fmla="*/ 274 w 371"/>
                <a:gd name="T59" fmla="*/ 185 h 370"/>
                <a:gd name="T60" fmla="*/ 186 w 371"/>
                <a:gd name="T61" fmla="*/ 273 h 370"/>
                <a:gd name="T62" fmla="*/ 286 w 371"/>
                <a:gd name="T63" fmla="*/ 234 h 370"/>
                <a:gd name="T64" fmla="*/ 298 w 371"/>
                <a:gd name="T65" fmla="*/ 185 h 370"/>
                <a:gd name="T66" fmla="*/ 286 w 371"/>
                <a:gd name="T67" fmla="*/ 136 h 370"/>
                <a:gd name="T68" fmla="*/ 328 w 371"/>
                <a:gd name="T69" fmla="*/ 111 h 370"/>
                <a:gd name="T70" fmla="*/ 346 w 371"/>
                <a:gd name="T71" fmla="*/ 183 h 370"/>
                <a:gd name="T72" fmla="*/ 328 w 371"/>
                <a:gd name="T73" fmla="*/ 259 h 370"/>
                <a:gd name="T74" fmla="*/ 286 w 371"/>
                <a:gd name="T75" fmla="*/ 234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71" h="370">
                  <a:moveTo>
                    <a:pt x="183" y="1"/>
                  </a:moveTo>
                  <a:cubicBezTo>
                    <a:pt x="82" y="2"/>
                    <a:pt x="0" y="86"/>
                    <a:pt x="2" y="187"/>
                  </a:cubicBezTo>
                  <a:cubicBezTo>
                    <a:pt x="3" y="289"/>
                    <a:pt x="87" y="370"/>
                    <a:pt x="188" y="369"/>
                  </a:cubicBezTo>
                  <a:cubicBezTo>
                    <a:pt x="290" y="368"/>
                    <a:pt x="371" y="284"/>
                    <a:pt x="370" y="182"/>
                  </a:cubicBezTo>
                  <a:cubicBezTo>
                    <a:pt x="368" y="81"/>
                    <a:pt x="285" y="0"/>
                    <a:pt x="183" y="1"/>
                  </a:cubicBezTo>
                  <a:close/>
                  <a:moveTo>
                    <a:pt x="184" y="25"/>
                  </a:moveTo>
                  <a:cubicBezTo>
                    <a:pt x="211" y="25"/>
                    <a:pt x="237" y="31"/>
                    <a:pt x="260" y="43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20" y="77"/>
                    <a:pt x="203" y="73"/>
                    <a:pt x="186" y="73"/>
                  </a:cubicBezTo>
                  <a:cubicBezTo>
                    <a:pt x="168" y="73"/>
                    <a:pt x="151" y="77"/>
                    <a:pt x="137" y="8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33" y="32"/>
                    <a:pt x="158" y="25"/>
                    <a:pt x="184" y="25"/>
                  </a:cubicBezTo>
                  <a:close/>
                  <a:moveTo>
                    <a:pt x="85" y="234"/>
                  </a:moveTo>
                  <a:cubicBezTo>
                    <a:pt x="44" y="259"/>
                    <a:pt x="44" y="259"/>
                    <a:pt x="44" y="259"/>
                  </a:cubicBezTo>
                  <a:cubicBezTo>
                    <a:pt x="33" y="237"/>
                    <a:pt x="26" y="213"/>
                    <a:pt x="26" y="187"/>
                  </a:cubicBezTo>
                  <a:cubicBezTo>
                    <a:pt x="25" y="160"/>
                    <a:pt x="32" y="134"/>
                    <a:pt x="44" y="111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78" y="151"/>
                    <a:pt x="74" y="167"/>
                    <a:pt x="74" y="185"/>
                  </a:cubicBezTo>
                  <a:cubicBezTo>
                    <a:pt x="74" y="203"/>
                    <a:pt x="78" y="219"/>
                    <a:pt x="85" y="234"/>
                  </a:cubicBezTo>
                  <a:close/>
                  <a:moveTo>
                    <a:pt x="188" y="345"/>
                  </a:moveTo>
                  <a:cubicBezTo>
                    <a:pt x="161" y="345"/>
                    <a:pt x="135" y="339"/>
                    <a:pt x="112" y="327"/>
                  </a:cubicBezTo>
                  <a:cubicBezTo>
                    <a:pt x="137" y="286"/>
                    <a:pt x="137" y="286"/>
                    <a:pt x="137" y="286"/>
                  </a:cubicBezTo>
                  <a:cubicBezTo>
                    <a:pt x="151" y="293"/>
                    <a:pt x="168" y="297"/>
                    <a:pt x="186" y="297"/>
                  </a:cubicBezTo>
                  <a:cubicBezTo>
                    <a:pt x="203" y="297"/>
                    <a:pt x="220" y="293"/>
                    <a:pt x="235" y="286"/>
                  </a:cubicBezTo>
                  <a:cubicBezTo>
                    <a:pt x="260" y="327"/>
                    <a:pt x="260" y="327"/>
                    <a:pt x="260" y="327"/>
                  </a:cubicBezTo>
                  <a:cubicBezTo>
                    <a:pt x="238" y="338"/>
                    <a:pt x="214" y="345"/>
                    <a:pt x="188" y="345"/>
                  </a:cubicBezTo>
                  <a:close/>
                  <a:moveTo>
                    <a:pt x="186" y="273"/>
                  </a:moveTo>
                  <a:cubicBezTo>
                    <a:pt x="137" y="273"/>
                    <a:pt x="98" y="233"/>
                    <a:pt x="98" y="185"/>
                  </a:cubicBezTo>
                  <a:cubicBezTo>
                    <a:pt x="98" y="136"/>
                    <a:pt x="137" y="97"/>
                    <a:pt x="186" y="97"/>
                  </a:cubicBezTo>
                  <a:cubicBezTo>
                    <a:pt x="234" y="97"/>
                    <a:pt x="274" y="136"/>
                    <a:pt x="274" y="185"/>
                  </a:cubicBezTo>
                  <a:cubicBezTo>
                    <a:pt x="274" y="233"/>
                    <a:pt x="234" y="273"/>
                    <a:pt x="186" y="273"/>
                  </a:cubicBezTo>
                  <a:close/>
                  <a:moveTo>
                    <a:pt x="286" y="234"/>
                  </a:moveTo>
                  <a:cubicBezTo>
                    <a:pt x="294" y="219"/>
                    <a:pt x="298" y="203"/>
                    <a:pt x="298" y="185"/>
                  </a:cubicBezTo>
                  <a:cubicBezTo>
                    <a:pt x="298" y="167"/>
                    <a:pt x="294" y="151"/>
                    <a:pt x="286" y="136"/>
                  </a:cubicBezTo>
                  <a:cubicBezTo>
                    <a:pt x="328" y="111"/>
                    <a:pt x="328" y="111"/>
                    <a:pt x="328" y="111"/>
                  </a:cubicBezTo>
                  <a:cubicBezTo>
                    <a:pt x="339" y="133"/>
                    <a:pt x="345" y="157"/>
                    <a:pt x="346" y="183"/>
                  </a:cubicBezTo>
                  <a:cubicBezTo>
                    <a:pt x="346" y="210"/>
                    <a:pt x="340" y="236"/>
                    <a:pt x="328" y="259"/>
                  </a:cubicBezTo>
                  <a:lnTo>
                    <a:pt x="286" y="23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00010" tIns="50004" rIns="100010" bIns="50004" numCol="1" anchor="t" anchorCtr="0" compatLnSpc="1"/>
            <a:lstStyle/>
            <a:p>
              <a:pPr algn="just">
                <a:lnSpc>
                  <a:spcPct val="120000"/>
                </a:lnSpc>
                <a:defRPr/>
              </a:pPr>
              <a:endParaRPr lang="en-US" sz="855" dirty="0">
                <a:solidFill>
                  <a:prstClr val="white">
                    <a:lumMod val="65000"/>
                  </a:prst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23" name="Freeform 23"/>
            <p:cNvSpPr>
              <a:spLocks noEditPoints="1"/>
            </p:cNvSpPr>
            <p:nvPr/>
          </p:nvSpPr>
          <p:spPr bwMode="auto">
            <a:xfrm>
              <a:off x="5607370" y="3562829"/>
              <a:ext cx="587140" cy="587140"/>
            </a:xfrm>
            <a:custGeom>
              <a:avLst/>
              <a:gdLst>
                <a:gd name="T0" fmla="*/ 192 w 384"/>
                <a:gd name="T1" fmla="*/ 0 h 384"/>
                <a:gd name="T2" fmla="*/ 0 w 384"/>
                <a:gd name="T3" fmla="*/ 192 h 384"/>
                <a:gd name="T4" fmla="*/ 192 w 384"/>
                <a:gd name="T5" fmla="*/ 384 h 384"/>
                <a:gd name="T6" fmla="*/ 384 w 384"/>
                <a:gd name="T7" fmla="*/ 192 h 384"/>
                <a:gd name="T8" fmla="*/ 192 w 384"/>
                <a:gd name="T9" fmla="*/ 0 h 384"/>
                <a:gd name="T10" fmla="*/ 192 w 384"/>
                <a:gd name="T11" fmla="*/ 349 h 384"/>
                <a:gd name="T12" fmla="*/ 35 w 384"/>
                <a:gd name="T13" fmla="*/ 192 h 384"/>
                <a:gd name="T14" fmla="*/ 192 w 384"/>
                <a:gd name="T15" fmla="*/ 35 h 384"/>
                <a:gd name="T16" fmla="*/ 349 w 384"/>
                <a:gd name="T17" fmla="*/ 192 h 384"/>
                <a:gd name="T18" fmla="*/ 192 w 384"/>
                <a:gd name="T19" fmla="*/ 349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4" h="384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cubicBezTo>
                    <a:pt x="0" y="298"/>
                    <a:pt x="86" y="384"/>
                    <a:pt x="192" y="384"/>
                  </a:cubicBezTo>
                  <a:cubicBezTo>
                    <a:pt x="298" y="384"/>
                    <a:pt x="384" y="298"/>
                    <a:pt x="384" y="192"/>
                  </a:cubicBezTo>
                  <a:cubicBezTo>
                    <a:pt x="384" y="86"/>
                    <a:pt x="298" y="0"/>
                    <a:pt x="192" y="0"/>
                  </a:cubicBezTo>
                  <a:close/>
                  <a:moveTo>
                    <a:pt x="192" y="349"/>
                  </a:moveTo>
                  <a:cubicBezTo>
                    <a:pt x="105" y="349"/>
                    <a:pt x="35" y="278"/>
                    <a:pt x="35" y="192"/>
                  </a:cubicBezTo>
                  <a:cubicBezTo>
                    <a:pt x="35" y="105"/>
                    <a:pt x="105" y="35"/>
                    <a:pt x="192" y="35"/>
                  </a:cubicBezTo>
                  <a:cubicBezTo>
                    <a:pt x="278" y="35"/>
                    <a:pt x="349" y="105"/>
                    <a:pt x="349" y="192"/>
                  </a:cubicBezTo>
                  <a:cubicBezTo>
                    <a:pt x="349" y="278"/>
                    <a:pt x="278" y="349"/>
                    <a:pt x="192" y="3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00010" tIns="50004" rIns="100010" bIns="50004" numCol="1" anchor="t" anchorCtr="0" compatLnSpc="1"/>
            <a:lstStyle/>
            <a:p>
              <a:pPr algn="just">
                <a:lnSpc>
                  <a:spcPct val="120000"/>
                </a:lnSpc>
                <a:defRPr/>
              </a:pPr>
              <a:endParaRPr lang="en-US" sz="855" dirty="0">
                <a:solidFill>
                  <a:prstClr val="white">
                    <a:lumMod val="65000"/>
                  </a:prst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24" name="Group 20"/>
          <p:cNvGrpSpPr/>
          <p:nvPr/>
        </p:nvGrpSpPr>
        <p:grpSpPr>
          <a:xfrm>
            <a:off x="9500801" y="2162607"/>
            <a:ext cx="594687" cy="594687"/>
            <a:chOff x="6665323" y="3562825"/>
            <a:chExt cx="587140" cy="587140"/>
          </a:xfrm>
          <a:solidFill>
            <a:schemeClr val="bg1"/>
          </a:solidFill>
        </p:grpSpPr>
        <p:sp>
          <p:nvSpPr>
            <p:cNvPr id="25" name="Freeform 19"/>
            <p:cNvSpPr>
              <a:spLocks noEditPoints="1"/>
            </p:cNvSpPr>
            <p:nvPr/>
          </p:nvSpPr>
          <p:spPr bwMode="auto">
            <a:xfrm>
              <a:off x="6808144" y="3735126"/>
              <a:ext cx="301499" cy="242538"/>
            </a:xfrm>
            <a:custGeom>
              <a:avLst/>
              <a:gdLst>
                <a:gd name="T0" fmla="*/ 393 w 400"/>
                <a:gd name="T1" fmla="*/ 61 h 322"/>
                <a:gd name="T2" fmla="*/ 300 w 400"/>
                <a:gd name="T3" fmla="*/ 3 h 322"/>
                <a:gd name="T4" fmla="*/ 286 w 400"/>
                <a:gd name="T5" fmla="*/ 3 h 322"/>
                <a:gd name="T6" fmla="*/ 200 w 400"/>
                <a:gd name="T7" fmla="*/ 57 h 322"/>
                <a:gd name="T8" fmla="*/ 113 w 400"/>
                <a:gd name="T9" fmla="*/ 3 h 322"/>
                <a:gd name="T10" fmla="*/ 100 w 400"/>
                <a:gd name="T11" fmla="*/ 3 h 322"/>
                <a:gd name="T12" fmla="*/ 6 w 400"/>
                <a:gd name="T13" fmla="*/ 61 h 322"/>
                <a:gd name="T14" fmla="*/ 0 w 400"/>
                <a:gd name="T15" fmla="*/ 73 h 322"/>
                <a:gd name="T16" fmla="*/ 0 w 400"/>
                <a:gd name="T17" fmla="*/ 307 h 322"/>
                <a:gd name="T18" fmla="*/ 6 w 400"/>
                <a:gd name="T19" fmla="*/ 319 h 322"/>
                <a:gd name="T20" fmla="*/ 20 w 400"/>
                <a:gd name="T21" fmla="*/ 319 h 322"/>
                <a:gd name="T22" fmla="*/ 106 w 400"/>
                <a:gd name="T23" fmla="*/ 265 h 322"/>
                <a:gd name="T24" fmla="*/ 193 w 400"/>
                <a:gd name="T25" fmla="*/ 319 h 322"/>
                <a:gd name="T26" fmla="*/ 207 w 400"/>
                <a:gd name="T27" fmla="*/ 319 h 322"/>
                <a:gd name="T28" fmla="*/ 293 w 400"/>
                <a:gd name="T29" fmla="*/ 265 h 322"/>
                <a:gd name="T30" fmla="*/ 380 w 400"/>
                <a:gd name="T31" fmla="*/ 319 h 322"/>
                <a:gd name="T32" fmla="*/ 387 w 400"/>
                <a:gd name="T33" fmla="*/ 321 h 322"/>
                <a:gd name="T34" fmla="*/ 393 w 400"/>
                <a:gd name="T35" fmla="*/ 319 h 322"/>
                <a:gd name="T36" fmla="*/ 400 w 400"/>
                <a:gd name="T37" fmla="*/ 307 h 322"/>
                <a:gd name="T38" fmla="*/ 400 w 400"/>
                <a:gd name="T39" fmla="*/ 73 h 322"/>
                <a:gd name="T40" fmla="*/ 393 w 400"/>
                <a:gd name="T41" fmla="*/ 61 h 322"/>
                <a:gd name="T42" fmla="*/ 93 w 400"/>
                <a:gd name="T43" fmla="*/ 241 h 322"/>
                <a:gd name="T44" fmla="*/ 26 w 400"/>
                <a:gd name="T45" fmla="*/ 283 h 322"/>
                <a:gd name="T46" fmla="*/ 26 w 400"/>
                <a:gd name="T47" fmla="*/ 81 h 322"/>
                <a:gd name="T48" fmla="*/ 93 w 400"/>
                <a:gd name="T49" fmla="*/ 39 h 322"/>
                <a:gd name="T50" fmla="*/ 93 w 400"/>
                <a:gd name="T51" fmla="*/ 241 h 322"/>
                <a:gd name="T52" fmla="*/ 187 w 400"/>
                <a:gd name="T53" fmla="*/ 283 h 322"/>
                <a:gd name="T54" fmla="*/ 119 w 400"/>
                <a:gd name="T55" fmla="*/ 241 h 322"/>
                <a:gd name="T56" fmla="*/ 119 w 400"/>
                <a:gd name="T57" fmla="*/ 39 h 322"/>
                <a:gd name="T58" fmla="*/ 187 w 400"/>
                <a:gd name="T59" fmla="*/ 81 h 322"/>
                <a:gd name="T60" fmla="*/ 187 w 400"/>
                <a:gd name="T61" fmla="*/ 283 h 322"/>
                <a:gd name="T62" fmla="*/ 280 w 400"/>
                <a:gd name="T63" fmla="*/ 241 h 322"/>
                <a:gd name="T64" fmla="*/ 213 w 400"/>
                <a:gd name="T65" fmla="*/ 283 h 322"/>
                <a:gd name="T66" fmla="*/ 213 w 400"/>
                <a:gd name="T67" fmla="*/ 81 h 322"/>
                <a:gd name="T68" fmla="*/ 280 w 400"/>
                <a:gd name="T69" fmla="*/ 39 h 322"/>
                <a:gd name="T70" fmla="*/ 280 w 400"/>
                <a:gd name="T71" fmla="*/ 241 h 322"/>
                <a:gd name="T72" fmla="*/ 374 w 400"/>
                <a:gd name="T73" fmla="*/ 283 h 322"/>
                <a:gd name="T74" fmla="*/ 306 w 400"/>
                <a:gd name="T75" fmla="*/ 241 h 322"/>
                <a:gd name="T76" fmla="*/ 306 w 400"/>
                <a:gd name="T77" fmla="*/ 39 h 322"/>
                <a:gd name="T78" fmla="*/ 374 w 400"/>
                <a:gd name="T79" fmla="*/ 81 h 322"/>
                <a:gd name="T80" fmla="*/ 374 w 400"/>
                <a:gd name="T81" fmla="*/ 28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322">
                  <a:moveTo>
                    <a:pt x="393" y="61"/>
                  </a:moveTo>
                  <a:cubicBezTo>
                    <a:pt x="300" y="3"/>
                    <a:pt x="300" y="3"/>
                    <a:pt x="300" y="3"/>
                  </a:cubicBezTo>
                  <a:cubicBezTo>
                    <a:pt x="296" y="0"/>
                    <a:pt x="291" y="0"/>
                    <a:pt x="286" y="3"/>
                  </a:cubicBezTo>
                  <a:cubicBezTo>
                    <a:pt x="200" y="57"/>
                    <a:pt x="200" y="57"/>
                    <a:pt x="200" y="57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09" y="0"/>
                    <a:pt x="104" y="0"/>
                    <a:pt x="100" y="3"/>
                  </a:cubicBezTo>
                  <a:cubicBezTo>
                    <a:pt x="6" y="61"/>
                    <a:pt x="6" y="61"/>
                    <a:pt x="6" y="61"/>
                  </a:cubicBezTo>
                  <a:cubicBezTo>
                    <a:pt x="2" y="64"/>
                    <a:pt x="0" y="68"/>
                    <a:pt x="0" y="7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12"/>
                    <a:pt x="2" y="317"/>
                    <a:pt x="6" y="319"/>
                  </a:cubicBezTo>
                  <a:cubicBezTo>
                    <a:pt x="11" y="322"/>
                    <a:pt x="16" y="321"/>
                    <a:pt x="20" y="319"/>
                  </a:cubicBezTo>
                  <a:cubicBezTo>
                    <a:pt x="106" y="265"/>
                    <a:pt x="106" y="265"/>
                    <a:pt x="106" y="265"/>
                  </a:cubicBezTo>
                  <a:cubicBezTo>
                    <a:pt x="193" y="319"/>
                    <a:pt x="193" y="319"/>
                    <a:pt x="193" y="319"/>
                  </a:cubicBezTo>
                  <a:cubicBezTo>
                    <a:pt x="197" y="322"/>
                    <a:pt x="202" y="322"/>
                    <a:pt x="207" y="319"/>
                  </a:cubicBezTo>
                  <a:cubicBezTo>
                    <a:pt x="293" y="265"/>
                    <a:pt x="293" y="265"/>
                    <a:pt x="293" y="265"/>
                  </a:cubicBezTo>
                  <a:cubicBezTo>
                    <a:pt x="380" y="319"/>
                    <a:pt x="380" y="319"/>
                    <a:pt x="380" y="319"/>
                  </a:cubicBezTo>
                  <a:cubicBezTo>
                    <a:pt x="382" y="320"/>
                    <a:pt x="384" y="321"/>
                    <a:pt x="387" y="321"/>
                  </a:cubicBezTo>
                  <a:cubicBezTo>
                    <a:pt x="389" y="321"/>
                    <a:pt x="391" y="320"/>
                    <a:pt x="393" y="319"/>
                  </a:cubicBezTo>
                  <a:cubicBezTo>
                    <a:pt x="397" y="317"/>
                    <a:pt x="400" y="312"/>
                    <a:pt x="400" y="307"/>
                  </a:cubicBezTo>
                  <a:cubicBezTo>
                    <a:pt x="400" y="73"/>
                    <a:pt x="400" y="73"/>
                    <a:pt x="400" y="73"/>
                  </a:cubicBezTo>
                  <a:cubicBezTo>
                    <a:pt x="400" y="68"/>
                    <a:pt x="397" y="64"/>
                    <a:pt x="393" y="61"/>
                  </a:cubicBezTo>
                  <a:close/>
                  <a:moveTo>
                    <a:pt x="93" y="241"/>
                  </a:moveTo>
                  <a:cubicBezTo>
                    <a:pt x="26" y="283"/>
                    <a:pt x="26" y="283"/>
                    <a:pt x="26" y="283"/>
                  </a:cubicBezTo>
                  <a:cubicBezTo>
                    <a:pt x="26" y="81"/>
                    <a:pt x="26" y="81"/>
                    <a:pt x="26" y="81"/>
                  </a:cubicBezTo>
                  <a:cubicBezTo>
                    <a:pt x="93" y="39"/>
                    <a:pt x="93" y="39"/>
                    <a:pt x="93" y="39"/>
                  </a:cubicBezTo>
                  <a:lnTo>
                    <a:pt x="93" y="241"/>
                  </a:lnTo>
                  <a:close/>
                  <a:moveTo>
                    <a:pt x="187" y="283"/>
                  </a:moveTo>
                  <a:cubicBezTo>
                    <a:pt x="119" y="241"/>
                    <a:pt x="119" y="241"/>
                    <a:pt x="119" y="241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87" y="81"/>
                    <a:pt x="187" y="81"/>
                    <a:pt x="187" y="81"/>
                  </a:cubicBezTo>
                  <a:lnTo>
                    <a:pt x="187" y="283"/>
                  </a:lnTo>
                  <a:close/>
                  <a:moveTo>
                    <a:pt x="280" y="241"/>
                  </a:moveTo>
                  <a:cubicBezTo>
                    <a:pt x="213" y="283"/>
                    <a:pt x="213" y="283"/>
                    <a:pt x="213" y="283"/>
                  </a:cubicBezTo>
                  <a:cubicBezTo>
                    <a:pt x="213" y="81"/>
                    <a:pt x="213" y="81"/>
                    <a:pt x="213" y="81"/>
                  </a:cubicBezTo>
                  <a:cubicBezTo>
                    <a:pt x="280" y="39"/>
                    <a:pt x="280" y="39"/>
                    <a:pt x="280" y="39"/>
                  </a:cubicBezTo>
                  <a:lnTo>
                    <a:pt x="280" y="241"/>
                  </a:lnTo>
                  <a:close/>
                  <a:moveTo>
                    <a:pt x="374" y="283"/>
                  </a:moveTo>
                  <a:cubicBezTo>
                    <a:pt x="306" y="241"/>
                    <a:pt x="306" y="241"/>
                    <a:pt x="306" y="241"/>
                  </a:cubicBezTo>
                  <a:cubicBezTo>
                    <a:pt x="306" y="39"/>
                    <a:pt x="306" y="39"/>
                    <a:pt x="306" y="39"/>
                  </a:cubicBezTo>
                  <a:cubicBezTo>
                    <a:pt x="374" y="81"/>
                    <a:pt x="374" y="81"/>
                    <a:pt x="374" y="81"/>
                  </a:cubicBezTo>
                  <a:lnTo>
                    <a:pt x="374" y="28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00010" tIns="50004" rIns="100010" bIns="50004" numCol="1" anchor="t" anchorCtr="0" compatLnSpc="1"/>
            <a:lstStyle/>
            <a:p>
              <a:pPr algn="just">
                <a:lnSpc>
                  <a:spcPct val="120000"/>
                </a:lnSpc>
                <a:defRPr/>
              </a:pPr>
              <a:endParaRPr lang="en-US" sz="855" dirty="0">
                <a:solidFill>
                  <a:prstClr val="white">
                    <a:lumMod val="65000"/>
                  </a:prst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26" name="Freeform 23"/>
            <p:cNvSpPr>
              <a:spLocks noEditPoints="1"/>
            </p:cNvSpPr>
            <p:nvPr/>
          </p:nvSpPr>
          <p:spPr bwMode="auto">
            <a:xfrm>
              <a:off x="6665323" y="3562825"/>
              <a:ext cx="587140" cy="587140"/>
            </a:xfrm>
            <a:custGeom>
              <a:avLst/>
              <a:gdLst>
                <a:gd name="T0" fmla="*/ 192 w 384"/>
                <a:gd name="T1" fmla="*/ 0 h 384"/>
                <a:gd name="T2" fmla="*/ 0 w 384"/>
                <a:gd name="T3" fmla="*/ 192 h 384"/>
                <a:gd name="T4" fmla="*/ 192 w 384"/>
                <a:gd name="T5" fmla="*/ 384 h 384"/>
                <a:gd name="T6" fmla="*/ 384 w 384"/>
                <a:gd name="T7" fmla="*/ 192 h 384"/>
                <a:gd name="T8" fmla="*/ 192 w 384"/>
                <a:gd name="T9" fmla="*/ 0 h 384"/>
                <a:gd name="T10" fmla="*/ 192 w 384"/>
                <a:gd name="T11" fmla="*/ 349 h 384"/>
                <a:gd name="T12" fmla="*/ 35 w 384"/>
                <a:gd name="T13" fmla="*/ 192 h 384"/>
                <a:gd name="T14" fmla="*/ 192 w 384"/>
                <a:gd name="T15" fmla="*/ 35 h 384"/>
                <a:gd name="T16" fmla="*/ 349 w 384"/>
                <a:gd name="T17" fmla="*/ 192 h 384"/>
                <a:gd name="T18" fmla="*/ 192 w 384"/>
                <a:gd name="T19" fmla="*/ 349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4" h="384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cubicBezTo>
                    <a:pt x="0" y="298"/>
                    <a:pt x="86" y="384"/>
                    <a:pt x="192" y="384"/>
                  </a:cubicBezTo>
                  <a:cubicBezTo>
                    <a:pt x="298" y="384"/>
                    <a:pt x="384" y="298"/>
                    <a:pt x="384" y="192"/>
                  </a:cubicBezTo>
                  <a:cubicBezTo>
                    <a:pt x="384" y="86"/>
                    <a:pt x="298" y="0"/>
                    <a:pt x="192" y="0"/>
                  </a:cubicBezTo>
                  <a:close/>
                  <a:moveTo>
                    <a:pt x="192" y="349"/>
                  </a:moveTo>
                  <a:cubicBezTo>
                    <a:pt x="105" y="349"/>
                    <a:pt x="35" y="278"/>
                    <a:pt x="35" y="192"/>
                  </a:cubicBezTo>
                  <a:cubicBezTo>
                    <a:pt x="35" y="105"/>
                    <a:pt x="105" y="35"/>
                    <a:pt x="192" y="35"/>
                  </a:cubicBezTo>
                  <a:cubicBezTo>
                    <a:pt x="278" y="35"/>
                    <a:pt x="349" y="105"/>
                    <a:pt x="349" y="192"/>
                  </a:cubicBezTo>
                  <a:cubicBezTo>
                    <a:pt x="349" y="278"/>
                    <a:pt x="278" y="349"/>
                    <a:pt x="192" y="3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00010" tIns="50004" rIns="100010" bIns="50004" numCol="1" anchor="t" anchorCtr="0" compatLnSpc="1"/>
            <a:lstStyle/>
            <a:p>
              <a:pPr algn="just">
                <a:lnSpc>
                  <a:spcPct val="120000"/>
                </a:lnSpc>
                <a:defRPr/>
              </a:pPr>
              <a:endParaRPr lang="en-US" sz="855" dirty="0">
                <a:solidFill>
                  <a:prstClr val="white">
                    <a:lumMod val="65000"/>
                  </a:prst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</p:grpSp>
      <p:grpSp>
        <p:nvGrpSpPr>
          <p:cNvPr id="27" name="Group 23"/>
          <p:cNvGrpSpPr/>
          <p:nvPr/>
        </p:nvGrpSpPr>
        <p:grpSpPr>
          <a:xfrm>
            <a:off x="10263460" y="3773035"/>
            <a:ext cx="673743" cy="673743"/>
            <a:chOff x="7740352" y="3562825"/>
            <a:chExt cx="587140" cy="587140"/>
          </a:xfrm>
          <a:solidFill>
            <a:schemeClr val="bg1"/>
          </a:solidFill>
        </p:grpSpPr>
        <p:sp>
          <p:nvSpPr>
            <p:cNvPr id="28" name="Freeform 24"/>
            <p:cNvSpPr>
              <a:spLocks noEditPoints="1"/>
            </p:cNvSpPr>
            <p:nvPr/>
          </p:nvSpPr>
          <p:spPr bwMode="auto">
            <a:xfrm>
              <a:off x="7740352" y="3562825"/>
              <a:ext cx="587140" cy="587140"/>
            </a:xfrm>
            <a:custGeom>
              <a:avLst/>
              <a:gdLst>
                <a:gd name="T0" fmla="*/ 192 w 384"/>
                <a:gd name="T1" fmla="*/ 0 h 384"/>
                <a:gd name="T2" fmla="*/ 0 w 384"/>
                <a:gd name="T3" fmla="*/ 192 h 384"/>
                <a:gd name="T4" fmla="*/ 192 w 384"/>
                <a:gd name="T5" fmla="*/ 384 h 384"/>
                <a:gd name="T6" fmla="*/ 384 w 384"/>
                <a:gd name="T7" fmla="*/ 192 h 384"/>
                <a:gd name="T8" fmla="*/ 192 w 384"/>
                <a:gd name="T9" fmla="*/ 0 h 384"/>
                <a:gd name="T10" fmla="*/ 192 w 384"/>
                <a:gd name="T11" fmla="*/ 349 h 384"/>
                <a:gd name="T12" fmla="*/ 35 w 384"/>
                <a:gd name="T13" fmla="*/ 192 h 384"/>
                <a:gd name="T14" fmla="*/ 192 w 384"/>
                <a:gd name="T15" fmla="*/ 35 h 384"/>
                <a:gd name="T16" fmla="*/ 349 w 384"/>
                <a:gd name="T17" fmla="*/ 192 h 384"/>
                <a:gd name="T18" fmla="*/ 192 w 384"/>
                <a:gd name="T19" fmla="*/ 349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4" h="384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cubicBezTo>
                    <a:pt x="0" y="298"/>
                    <a:pt x="86" y="384"/>
                    <a:pt x="192" y="384"/>
                  </a:cubicBezTo>
                  <a:cubicBezTo>
                    <a:pt x="298" y="384"/>
                    <a:pt x="384" y="298"/>
                    <a:pt x="384" y="192"/>
                  </a:cubicBezTo>
                  <a:cubicBezTo>
                    <a:pt x="384" y="86"/>
                    <a:pt x="298" y="0"/>
                    <a:pt x="192" y="0"/>
                  </a:cubicBezTo>
                  <a:close/>
                  <a:moveTo>
                    <a:pt x="192" y="349"/>
                  </a:moveTo>
                  <a:cubicBezTo>
                    <a:pt x="105" y="349"/>
                    <a:pt x="35" y="278"/>
                    <a:pt x="35" y="192"/>
                  </a:cubicBezTo>
                  <a:cubicBezTo>
                    <a:pt x="35" y="105"/>
                    <a:pt x="105" y="35"/>
                    <a:pt x="192" y="35"/>
                  </a:cubicBezTo>
                  <a:cubicBezTo>
                    <a:pt x="278" y="35"/>
                    <a:pt x="349" y="105"/>
                    <a:pt x="349" y="192"/>
                  </a:cubicBezTo>
                  <a:cubicBezTo>
                    <a:pt x="349" y="278"/>
                    <a:pt x="278" y="349"/>
                    <a:pt x="192" y="3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00010" tIns="50004" rIns="100010" bIns="50004" numCol="1" anchor="t" anchorCtr="0" compatLnSpc="1"/>
            <a:lstStyle/>
            <a:p>
              <a:pPr algn="just">
                <a:lnSpc>
                  <a:spcPct val="120000"/>
                </a:lnSpc>
                <a:defRPr/>
              </a:pPr>
              <a:endParaRPr lang="en-US" sz="855" dirty="0">
                <a:solidFill>
                  <a:prstClr val="white">
                    <a:lumMod val="65000"/>
                  </a:prst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  <p:sp>
          <p:nvSpPr>
            <p:cNvPr id="29" name="Freeform 27"/>
            <p:cNvSpPr>
              <a:spLocks noEditPoints="1"/>
            </p:cNvSpPr>
            <p:nvPr/>
          </p:nvSpPr>
          <p:spPr bwMode="auto">
            <a:xfrm>
              <a:off x="7931746" y="3722078"/>
              <a:ext cx="204352" cy="268635"/>
            </a:xfrm>
            <a:custGeom>
              <a:avLst/>
              <a:gdLst>
                <a:gd name="T0" fmla="*/ 96 w 256"/>
                <a:gd name="T1" fmla="*/ 48 h 336"/>
                <a:gd name="T2" fmla="*/ 48 w 256"/>
                <a:gd name="T3" fmla="*/ 0 h 336"/>
                <a:gd name="T4" fmla="*/ 0 w 256"/>
                <a:gd name="T5" fmla="*/ 48 h 336"/>
                <a:gd name="T6" fmla="*/ 29 w 256"/>
                <a:gd name="T7" fmla="*/ 92 h 336"/>
                <a:gd name="T8" fmla="*/ 29 w 256"/>
                <a:gd name="T9" fmla="*/ 244 h 336"/>
                <a:gd name="T10" fmla="*/ 0 w 256"/>
                <a:gd name="T11" fmla="*/ 288 h 336"/>
                <a:gd name="T12" fmla="*/ 48 w 256"/>
                <a:gd name="T13" fmla="*/ 336 h 336"/>
                <a:gd name="T14" fmla="*/ 96 w 256"/>
                <a:gd name="T15" fmla="*/ 288 h 336"/>
                <a:gd name="T16" fmla="*/ 67 w 256"/>
                <a:gd name="T17" fmla="*/ 244 h 336"/>
                <a:gd name="T18" fmla="*/ 67 w 256"/>
                <a:gd name="T19" fmla="*/ 92 h 336"/>
                <a:gd name="T20" fmla="*/ 96 w 256"/>
                <a:gd name="T21" fmla="*/ 48 h 336"/>
                <a:gd name="T22" fmla="*/ 75 w 256"/>
                <a:gd name="T23" fmla="*/ 288 h 336"/>
                <a:gd name="T24" fmla="*/ 48 w 256"/>
                <a:gd name="T25" fmla="*/ 316 h 336"/>
                <a:gd name="T26" fmla="*/ 20 w 256"/>
                <a:gd name="T27" fmla="*/ 288 h 336"/>
                <a:gd name="T28" fmla="*/ 48 w 256"/>
                <a:gd name="T29" fmla="*/ 260 h 336"/>
                <a:gd name="T30" fmla="*/ 75 w 256"/>
                <a:gd name="T31" fmla="*/ 288 h 336"/>
                <a:gd name="T32" fmla="*/ 48 w 256"/>
                <a:gd name="T33" fmla="*/ 76 h 336"/>
                <a:gd name="T34" fmla="*/ 20 w 256"/>
                <a:gd name="T35" fmla="*/ 48 h 336"/>
                <a:gd name="T36" fmla="*/ 48 w 256"/>
                <a:gd name="T37" fmla="*/ 20 h 336"/>
                <a:gd name="T38" fmla="*/ 75 w 256"/>
                <a:gd name="T39" fmla="*/ 48 h 336"/>
                <a:gd name="T40" fmla="*/ 48 w 256"/>
                <a:gd name="T41" fmla="*/ 76 h 336"/>
                <a:gd name="T42" fmla="*/ 227 w 256"/>
                <a:gd name="T43" fmla="*/ 244 h 336"/>
                <a:gd name="T44" fmla="*/ 227 w 256"/>
                <a:gd name="T45" fmla="*/ 92 h 336"/>
                <a:gd name="T46" fmla="*/ 256 w 256"/>
                <a:gd name="T47" fmla="*/ 48 h 336"/>
                <a:gd name="T48" fmla="*/ 208 w 256"/>
                <a:gd name="T49" fmla="*/ 0 h 336"/>
                <a:gd name="T50" fmla="*/ 160 w 256"/>
                <a:gd name="T51" fmla="*/ 48 h 336"/>
                <a:gd name="T52" fmla="*/ 189 w 256"/>
                <a:gd name="T53" fmla="*/ 92 h 336"/>
                <a:gd name="T54" fmla="*/ 189 w 256"/>
                <a:gd name="T55" fmla="*/ 244 h 336"/>
                <a:gd name="T56" fmla="*/ 160 w 256"/>
                <a:gd name="T57" fmla="*/ 288 h 336"/>
                <a:gd name="T58" fmla="*/ 208 w 256"/>
                <a:gd name="T59" fmla="*/ 336 h 336"/>
                <a:gd name="T60" fmla="*/ 256 w 256"/>
                <a:gd name="T61" fmla="*/ 288 h 336"/>
                <a:gd name="T62" fmla="*/ 227 w 256"/>
                <a:gd name="T63" fmla="*/ 244 h 336"/>
                <a:gd name="T64" fmla="*/ 180 w 256"/>
                <a:gd name="T65" fmla="*/ 48 h 336"/>
                <a:gd name="T66" fmla="*/ 208 w 256"/>
                <a:gd name="T67" fmla="*/ 20 h 336"/>
                <a:gd name="T68" fmla="*/ 235 w 256"/>
                <a:gd name="T69" fmla="*/ 48 h 336"/>
                <a:gd name="T70" fmla="*/ 208 w 256"/>
                <a:gd name="T71" fmla="*/ 76 h 336"/>
                <a:gd name="T72" fmla="*/ 180 w 256"/>
                <a:gd name="T73" fmla="*/ 48 h 336"/>
                <a:gd name="T74" fmla="*/ 208 w 256"/>
                <a:gd name="T75" fmla="*/ 316 h 336"/>
                <a:gd name="T76" fmla="*/ 180 w 256"/>
                <a:gd name="T77" fmla="*/ 288 h 336"/>
                <a:gd name="T78" fmla="*/ 208 w 256"/>
                <a:gd name="T79" fmla="*/ 260 h 336"/>
                <a:gd name="T80" fmla="*/ 235 w 256"/>
                <a:gd name="T81" fmla="*/ 288 h 336"/>
                <a:gd name="T82" fmla="*/ 208 w 256"/>
                <a:gd name="T83" fmla="*/ 316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6" h="336">
                  <a:moveTo>
                    <a:pt x="96" y="48"/>
                  </a:moveTo>
                  <a:cubicBezTo>
                    <a:pt x="96" y="21"/>
                    <a:pt x="74" y="0"/>
                    <a:pt x="48" y="0"/>
                  </a:cubicBezTo>
                  <a:cubicBezTo>
                    <a:pt x="21" y="0"/>
                    <a:pt x="0" y="21"/>
                    <a:pt x="0" y="48"/>
                  </a:cubicBezTo>
                  <a:cubicBezTo>
                    <a:pt x="0" y="68"/>
                    <a:pt x="12" y="85"/>
                    <a:pt x="29" y="92"/>
                  </a:cubicBezTo>
                  <a:cubicBezTo>
                    <a:pt x="29" y="244"/>
                    <a:pt x="29" y="244"/>
                    <a:pt x="29" y="244"/>
                  </a:cubicBezTo>
                  <a:cubicBezTo>
                    <a:pt x="12" y="251"/>
                    <a:pt x="0" y="268"/>
                    <a:pt x="0" y="288"/>
                  </a:cubicBezTo>
                  <a:cubicBezTo>
                    <a:pt x="0" y="314"/>
                    <a:pt x="21" y="336"/>
                    <a:pt x="48" y="336"/>
                  </a:cubicBezTo>
                  <a:cubicBezTo>
                    <a:pt x="74" y="336"/>
                    <a:pt x="96" y="314"/>
                    <a:pt x="96" y="288"/>
                  </a:cubicBezTo>
                  <a:cubicBezTo>
                    <a:pt x="96" y="268"/>
                    <a:pt x="84" y="251"/>
                    <a:pt x="67" y="244"/>
                  </a:cubicBezTo>
                  <a:cubicBezTo>
                    <a:pt x="67" y="92"/>
                    <a:pt x="67" y="92"/>
                    <a:pt x="67" y="92"/>
                  </a:cubicBezTo>
                  <a:cubicBezTo>
                    <a:pt x="84" y="85"/>
                    <a:pt x="96" y="68"/>
                    <a:pt x="96" y="48"/>
                  </a:cubicBezTo>
                  <a:close/>
                  <a:moveTo>
                    <a:pt x="75" y="288"/>
                  </a:moveTo>
                  <a:cubicBezTo>
                    <a:pt x="75" y="303"/>
                    <a:pt x="63" y="316"/>
                    <a:pt x="48" y="316"/>
                  </a:cubicBezTo>
                  <a:cubicBezTo>
                    <a:pt x="32" y="316"/>
                    <a:pt x="20" y="303"/>
                    <a:pt x="20" y="288"/>
                  </a:cubicBezTo>
                  <a:cubicBezTo>
                    <a:pt x="20" y="273"/>
                    <a:pt x="32" y="260"/>
                    <a:pt x="48" y="260"/>
                  </a:cubicBezTo>
                  <a:cubicBezTo>
                    <a:pt x="63" y="260"/>
                    <a:pt x="75" y="273"/>
                    <a:pt x="75" y="288"/>
                  </a:cubicBezTo>
                  <a:close/>
                  <a:moveTo>
                    <a:pt x="48" y="76"/>
                  </a:moveTo>
                  <a:cubicBezTo>
                    <a:pt x="32" y="76"/>
                    <a:pt x="20" y="63"/>
                    <a:pt x="20" y="48"/>
                  </a:cubicBezTo>
                  <a:cubicBezTo>
                    <a:pt x="20" y="33"/>
                    <a:pt x="32" y="20"/>
                    <a:pt x="48" y="20"/>
                  </a:cubicBezTo>
                  <a:cubicBezTo>
                    <a:pt x="63" y="20"/>
                    <a:pt x="75" y="33"/>
                    <a:pt x="75" y="48"/>
                  </a:cubicBezTo>
                  <a:cubicBezTo>
                    <a:pt x="75" y="63"/>
                    <a:pt x="63" y="76"/>
                    <a:pt x="48" y="76"/>
                  </a:cubicBezTo>
                  <a:close/>
                  <a:moveTo>
                    <a:pt x="227" y="244"/>
                  </a:moveTo>
                  <a:cubicBezTo>
                    <a:pt x="227" y="92"/>
                    <a:pt x="227" y="92"/>
                    <a:pt x="227" y="92"/>
                  </a:cubicBezTo>
                  <a:cubicBezTo>
                    <a:pt x="244" y="85"/>
                    <a:pt x="256" y="68"/>
                    <a:pt x="256" y="48"/>
                  </a:cubicBezTo>
                  <a:cubicBezTo>
                    <a:pt x="256" y="21"/>
                    <a:pt x="234" y="0"/>
                    <a:pt x="208" y="0"/>
                  </a:cubicBezTo>
                  <a:cubicBezTo>
                    <a:pt x="181" y="0"/>
                    <a:pt x="160" y="21"/>
                    <a:pt x="160" y="48"/>
                  </a:cubicBezTo>
                  <a:cubicBezTo>
                    <a:pt x="160" y="68"/>
                    <a:pt x="172" y="85"/>
                    <a:pt x="189" y="92"/>
                  </a:cubicBezTo>
                  <a:cubicBezTo>
                    <a:pt x="189" y="244"/>
                    <a:pt x="189" y="244"/>
                    <a:pt x="189" y="244"/>
                  </a:cubicBezTo>
                  <a:cubicBezTo>
                    <a:pt x="172" y="251"/>
                    <a:pt x="160" y="268"/>
                    <a:pt x="160" y="288"/>
                  </a:cubicBezTo>
                  <a:cubicBezTo>
                    <a:pt x="160" y="314"/>
                    <a:pt x="181" y="336"/>
                    <a:pt x="208" y="336"/>
                  </a:cubicBezTo>
                  <a:cubicBezTo>
                    <a:pt x="234" y="336"/>
                    <a:pt x="256" y="314"/>
                    <a:pt x="256" y="288"/>
                  </a:cubicBezTo>
                  <a:cubicBezTo>
                    <a:pt x="256" y="268"/>
                    <a:pt x="244" y="251"/>
                    <a:pt x="227" y="244"/>
                  </a:cubicBezTo>
                  <a:close/>
                  <a:moveTo>
                    <a:pt x="180" y="48"/>
                  </a:moveTo>
                  <a:cubicBezTo>
                    <a:pt x="180" y="33"/>
                    <a:pt x="192" y="20"/>
                    <a:pt x="208" y="20"/>
                  </a:cubicBezTo>
                  <a:cubicBezTo>
                    <a:pt x="223" y="20"/>
                    <a:pt x="235" y="33"/>
                    <a:pt x="235" y="48"/>
                  </a:cubicBezTo>
                  <a:cubicBezTo>
                    <a:pt x="235" y="63"/>
                    <a:pt x="223" y="76"/>
                    <a:pt x="208" y="76"/>
                  </a:cubicBezTo>
                  <a:cubicBezTo>
                    <a:pt x="192" y="76"/>
                    <a:pt x="180" y="63"/>
                    <a:pt x="180" y="48"/>
                  </a:cubicBezTo>
                  <a:close/>
                  <a:moveTo>
                    <a:pt x="208" y="316"/>
                  </a:moveTo>
                  <a:cubicBezTo>
                    <a:pt x="192" y="316"/>
                    <a:pt x="180" y="303"/>
                    <a:pt x="180" y="288"/>
                  </a:cubicBezTo>
                  <a:cubicBezTo>
                    <a:pt x="180" y="273"/>
                    <a:pt x="192" y="260"/>
                    <a:pt x="208" y="260"/>
                  </a:cubicBezTo>
                  <a:cubicBezTo>
                    <a:pt x="223" y="260"/>
                    <a:pt x="235" y="273"/>
                    <a:pt x="235" y="288"/>
                  </a:cubicBezTo>
                  <a:cubicBezTo>
                    <a:pt x="235" y="303"/>
                    <a:pt x="223" y="316"/>
                    <a:pt x="208" y="3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00010" tIns="50004" rIns="100010" bIns="50004" numCol="1" anchor="t" anchorCtr="0" compatLnSpc="1"/>
            <a:lstStyle/>
            <a:p>
              <a:pPr algn="just">
                <a:lnSpc>
                  <a:spcPct val="120000"/>
                </a:lnSpc>
                <a:defRPr/>
              </a:pPr>
              <a:endParaRPr lang="en-US" sz="855" dirty="0">
                <a:solidFill>
                  <a:prstClr val="white">
                    <a:lumMod val="65000"/>
                  </a:prst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cs typeface="+mn-ea"/>
                <a:sym typeface="字魂58号-创中黑" panose="00000500000000000000" pitchFamily="2" charset="-122"/>
              </a:endParaRPr>
            </a:p>
          </p:txBody>
        </p:sp>
      </p:grpSp>
      <p:cxnSp>
        <p:nvCxnSpPr>
          <p:cNvPr id="33" name="直接连接符 32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5191761" y="345292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zh-CN" sz="3200" dirty="0"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理论知识</a:t>
            </a:r>
            <a:endParaRPr lang="zh-CN" altLang="en-US" sz="3200" dirty="0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37285" y="1764030"/>
            <a:ext cx="5761990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en-US" altLang="zh-CN"/>
              <a:t>       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在无偏博弈中，每一个特定的局势都对应着一个nim数，这是由SG定理得到。知道局面的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nim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数，可以推理得到当前局面为必胜或必败。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37285" y="3379470"/>
            <a:ext cx="576199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但是在棋类游戏中，一般是没有机会直接从终局开始倒推得到各个局面的nim数，所以常用的方法就是搜索。然后对于某一个非终局的局面，给出一个估价函数，来判断当前局面的优劣。然后通过极大极小值搜索来求得当前局面下的最优步骤，alpha-beta的方法来进行剪枝优化加快搜索速度。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  <p:bldP spid="44" grpId="0" bldLvl="0" animBg="1"/>
      <p:bldP spid="41" grpId="0" bldLvl="0" animBg="1"/>
      <p:bldP spid="42" grpId="0" bldLvl="0" animBg="1"/>
      <p:bldP spid="39" grpId="0" bldLvl="0" animBg="1"/>
      <p:bldP spid="40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等腰三角形 12"/>
          <p:cNvSpPr/>
          <p:nvPr/>
        </p:nvSpPr>
        <p:spPr>
          <a:xfrm rot="16200000" flipV="1">
            <a:off x="-1099284" y="1444859"/>
            <a:ext cx="6166851" cy="3968283"/>
          </a:xfrm>
          <a:prstGeom prst="triangle">
            <a:avLst/>
          </a:prstGeom>
          <a:solidFill>
            <a:srgbClr val="E3CA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 altLang="en-US" sz="2400">
              <a:solidFill>
                <a:prstClr val="white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H="1">
            <a:off x="9535887" y="-1743"/>
            <a:ext cx="2656115" cy="220282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等腰三角形 14"/>
          <p:cNvSpPr/>
          <p:nvPr/>
        </p:nvSpPr>
        <p:spPr>
          <a:xfrm rot="16200000" flipV="1">
            <a:off x="3899720" y="2151953"/>
            <a:ext cx="1015660" cy="653564"/>
          </a:xfrm>
          <a:prstGeom prst="triangle">
            <a:avLst/>
          </a:prstGeom>
          <a:solidFill>
            <a:srgbClr val="E3CA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 altLang="en-US" sz="2400">
              <a:solidFill>
                <a:prstClr val="white"/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cxnSp>
        <p:nvCxnSpPr>
          <p:cNvPr id="16" name="直接连接符 15"/>
          <p:cNvCxnSpPr/>
          <p:nvPr/>
        </p:nvCxnSpPr>
        <p:spPr>
          <a:xfrm flipH="1">
            <a:off x="3578217" y="4767072"/>
            <a:ext cx="1156115" cy="95881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840859" y="1970901"/>
            <a:ext cx="2849880" cy="101473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PART 02</a:t>
            </a:r>
            <a:endParaRPr lang="zh-CN" altLang="en-US" sz="6000" dirty="0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840859" y="3038719"/>
            <a:ext cx="2214880" cy="70675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算法实现</a:t>
            </a:r>
            <a:endParaRPr lang="zh-CN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859909" y="3731960"/>
            <a:ext cx="6258035" cy="3003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en-GB" altLang="zh-CN" sz="1355">
                <a:solidFill>
                  <a:srgbClr val="7E7182"/>
                </a:solidFill>
                <a:latin typeface="+mj-ea"/>
                <a:ea typeface="+mj-ea"/>
                <a:cs typeface="+mn-lt"/>
                <a:sym typeface="+mn-ea"/>
              </a:rPr>
              <a:t>Algorithm implementation</a:t>
            </a:r>
            <a:endParaRPr lang="en-US" altLang="zh-CN" sz="1355" dirty="0">
              <a:solidFill>
                <a:schemeClr val="tx1">
                  <a:lumMod val="50000"/>
                  <a:lumOff val="50000"/>
                </a:schemeClr>
              </a:solidFill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20" name="任意多边形 19"/>
          <p:cNvSpPr/>
          <p:nvPr/>
        </p:nvSpPr>
        <p:spPr>
          <a:xfrm>
            <a:off x="10445469" y="5500915"/>
            <a:ext cx="1746531" cy="1357087"/>
          </a:xfrm>
          <a:custGeom>
            <a:avLst/>
            <a:gdLst>
              <a:gd name="connsiteX0" fmla="*/ 1319464 w 1319464"/>
              <a:gd name="connsiteY0" fmla="*/ 0 h 1025247"/>
              <a:gd name="connsiteX1" fmla="*/ 1319464 w 1319464"/>
              <a:gd name="connsiteY1" fmla="*/ 1025247 h 1025247"/>
              <a:gd name="connsiteX2" fmla="*/ 0 w 1319464"/>
              <a:gd name="connsiteY2" fmla="*/ 1025247 h 1025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19464" h="1025247">
                <a:moveTo>
                  <a:pt x="1319464" y="0"/>
                </a:moveTo>
                <a:lnTo>
                  <a:pt x="1319464" y="1025247"/>
                </a:lnTo>
                <a:lnTo>
                  <a:pt x="0" y="1025247"/>
                </a:lnTo>
                <a:close/>
              </a:path>
            </a:pathLst>
          </a:custGeom>
          <a:solidFill>
            <a:srgbClr val="E3CA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5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 flipH="1">
            <a:off x="9727812" y="6378595"/>
            <a:ext cx="578056" cy="47940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5" grpId="0" bldLvl="0" animBg="1"/>
      <p:bldP spid="17" grpId="0"/>
      <p:bldP spid="18" grpId="0"/>
      <p:bldP spid="19" grpId="0"/>
      <p:bldP spid="20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直接连接符 37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5191763" y="345292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200" dirty="0"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算法实现</a:t>
            </a:r>
            <a:endParaRPr lang="zh-CN" altLang="en-US" sz="3200" dirty="0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35075" y="1570355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</a:rPr>
              <a:t>估值函数：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83285" y="2433320"/>
            <a:ext cx="549211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en-US" altLang="zh-CN"/>
              <a:t>       </a:t>
            </a:r>
            <a:r>
              <a:rPr lang="zh-CN" altLang="en-US"/>
              <a:t>五子棋的估值函数，分为了四个部分，分别求得横向、纵向、左斜和右斜四个方向上的估值函数，再进行求和。</a:t>
            </a:r>
            <a:endParaRPr lang="zh-CN" altLang="en-US"/>
          </a:p>
          <a:p>
            <a:pPr fontAlgn="auto">
              <a:lnSpc>
                <a:spcPct val="150000"/>
              </a:lnSpc>
            </a:pP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en-US" altLang="zh-CN"/>
              <a:t>       </a:t>
            </a:r>
            <a:r>
              <a:rPr lang="zh-CN" altLang="en-US"/>
              <a:t>对于某一个方向上估值函数的求解，就是找连续的五连珠、四连珠、三连珠、以及隔一个相连、隔两个相连、中间被对方棋子阻挡等多种情况，每一种情况下的估值大小不同。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534150" y="2293620"/>
            <a:ext cx="4834255" cy="36937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5" name="直接连接符 114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/>
          <p:nvPr/>
        </p:nvCxnSpPr>
        <p:spPr>
          <a:xfrm>
            <a:off x="796290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文本框 116"/>
          <p:cNvSpPr txBox="1"/>
          <p:nvPr/>
        </p:nvSpPr>
        <p:spPr>
          <a:xfrm>
            <a:off x="5191763" y="345292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200" dirty="0"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算法实现</a:t>
            </a:r>
            <a:endParaRPr lang="zh-CN" altLang="en-US" sz="3200" dirty="0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36715" y="2092325"/>
            <a:ext cx="4274820" cy="42672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35075" y="1570355"/>
            <a:ext cx="30276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</a:rPr>
              <a:t>删去无意义着法：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83285" y="2433320"/>
            <a:ext cx="5492115" cy="2999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en-US" altLang="zh-CN"/>
              <a:t>      </a:t>
            </a:r>
            <a:r>
              <a:rPr lang="zh-CN" altLang="en-US"/>
              <a:t>在五子棋当中，一个离得太远的棋子的作用微乎其微，一般所有的棋子都是紧挨在一起的。所以如右图所示的白子是一步无意义的着法，可以将其直接略去。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en-US" altLang="zh-CN"/>
              <a:t>      </a:t>
            </a:r>
            <a:r>
              <a:rPr lang="zh-CN" altLang="en-US"/>
              <a:t>我们规定有意义的着法为，除了第一步的中心着子以外，在以其为中心的</a:t>
            </a:r>
            <a:r>
              <a:rPr lang="en-US" altLang="zh-CN"/>
              <a:t>4 * 4</a:t>
            </a:r>
            <a:r>
              <a:rPr lang="zh-CN" altLang="en-US"/>
              <a:t>的方格中要至少有一个子，才算有意义的。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直接连接符 42"/>
          <p:cNvCxnSpPr/>
          <p:nvPr/>
        </p:nvCxnSpPr>
        <p:spPr>
          <a:xfrm>
            <a:off x="0" y="635000"/>
            <a:ext cx="4229100" cy="0"/>
          </a:xfrm>
          <a:prstGeom prst="line">
            <a:avLst/>
          </a:prstGeom>
          <a:ln>
            <a:solidFill>
              <a:srgbClr val="E3CAB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>
            <a:off x="7962900" y="637540"/>
            <a:ext cx="4229100" cy="0"/>
          </a:xfrm>
          <a:prstGeom prst="line">
            <a:avLst/>
          </a:prstGeom>
          <a:ln>
            <a:solidFill>
              <a:srgbClr val="E3CAB4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/>
          <p:cNvSpPr txBox="1"/>
          <p:nvPr/>
        </p:nvSpPr>
        <p:spPr>
          <a:xfrm>
            <a:off x="5191763" y="345292"/>
            <a:ext cx="18084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3200" dirty="0">
                <a:latin typeface="字魂58号-创中黑" panose="00000500000000000000" pitchFamily="2" charset="-122"/>
                <a:ea typeface="字魂58号-创中黑" panose="00000500000000000000" pitchFamily="2" charset="-122"/>
                <a:sym typeface="字魂58号-创中黑" panose="00000500000000000000" pitchFamily="2" charset="-122"/>
              </a:rPr>
              <a:t>算法实现</a:t>
            </a:r>
            <a:endParaRPr lang="zh-CN" altLang="en-US" sz="3200" dirty="0">
              <a:latin typeface="字魂58号-创中黑" panose="00000500000000000000" pitchFamily="2" charset="-122"/>
              <a:ea typeface="字魂58号-创中黑" panose="00000500000000000000" pitchFamily="2" charset="-122"/>
              <a:sym typeface="字魂58号-创中黑" panose="00000500000000000000" pitchFamily="2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235075" y="1570355"/>
            <a:ext cx="26720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</a:rPr>
              <a:t>着法顺序调整：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883285" y="2433320"/>
            <a:ext cx="549211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en-US" altLang="zh-CN"/>
              <a:t>       </a:t>
            </a:r>
            <a:r>
              <a:rPr lang="zh-CN"/>
              <a:t>在</a:t>
            </a:r>
            <a:r>
              <a:rPr lang="en-US" altLang="zh-CN"/>
              <a:t>alpha-beta</a:t>
            </a:r>
            <a:r>
              <a:rPr lang="zh-CN" altLang="en-US"/>
              <a:t>剪枝中，如果我们优先选择那些更加优秀的着法，那么在剪枝中便可以删去很多不那么好的着法，进而提高搜索的效率。</a:t>
            </a:r>
            <a:endParaRPr lang="zh-CN" altLang="en-US"/>
          </a:p>
          <a:p>
            <a:pPr fontAlgn="auto">
              <a:lnSpc>
                <a:spcPct val="150000"/>
              </a:lnSpc>
            </a:pP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en-US" altLang="zh-CN"/>
              <a:t>       </a:t>
            </a:r>
            <a:r>
              <a:rPr lang="zh-CN" altLang="en-US"/>
              <a:t>在确定一个着法的位置之后，先对于走完这一步之后的局面进行一次估值，然后将这个值存储起来用于着法的排序。在搜索的过程中，先选择那些局面更优的着法，可以提高效率。</a:t>
            </a:r>
            <a:endParaRPr lang="zh-CN" altLang="en-US"/>
          </a:p>
        </p:txBody>
      </p:sp>
      <p:pic>
        <p:nvPicPr>
          <p:cNvPr id="48" name="图片 4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68440" y="2163445"/>
            <a:ext cx="5235575" cy="1788160"/>
          </a:xfrm>
          <a:prstGeom prst="rect">
            <a:avLst/>
          </a:prstGeom>
        </p:spPr>
      </p:pic>
      <p:pic>
        <p:nvPicPr>
          <p:cNvPr id="49" name="图片 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8440" y="4126230"/>
            <a:ext cx="5268595" cy="14376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split orient="vert"/>
      </p:transition>
    </mc:Choice>
    <mc:Fallback>
      <p:transition spd="slow" advTm="3000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PLACING_PICTURE_USER_VIEWPORT" val="{&quot;height&quot;:2640,&quot;width&quot;:3456}"/>
</p:tagLst>
</file>

<file path=ppt/tags/tag2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5699*2651*775*775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3.xml><?xml version="1.0" encoding="utf-8"?>
<p:tagLst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588ku">
      <a:majorFont>
        <a:latin typeface="Arial Black"/>
        <a:ea typeface="思源黑体 CN Bold"/>
        <a:cs typeface=""/>
      </a:majorFont>
      <a:minorFont>
        <a:latin typeface="Arial"/>
        <a:ea typeface="思源黑体 C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1337</Words>
  <Application>WPS 演示</Application>
  <PresentationFormat>宽屏</PresentationFormat>
  <Paragraphs>124</Paragraphs>
  <Slides>14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37" baseType="lpstr">
      <vt:lpstr>Arial</vt:lpstr>
      <vt:lpstr>宋体</vt:lpstr>
      <vt:lpstr>Wingdings</vt:lpstr>
      <vt:lpstr>Arial</vt:lpstr>
      <vt:lpstr>字魂58号-创中黑</vt:lpstr>
      <vt:lpstr>黑体</vt:lpstr>
      <vt:lpstr>Calibri Light</vt:lpstr>
      <vt:lpstr>Symbol</vt:lpstr>
      <vt:lpstr>华文黑体</vt:lpstr>
      <vt:lpstr>Open Sans</vt:lpstr>
      <vt:lpstr>思源黑体 CN Regular</vt:lpstr>
      <vt:lpstr>微软雅黑</vt:lpstr>
      <vt:lpstr>Arial Unicode MS</vt:lpstr>
      <vt:lpstr>等线</vt:lpstr>
      <vt:lpstr>Lato Regular</vt:lpstr>
      <vt:lpstr>思源黑体 CN Bold</vt:lpstr>
      <vt:lpstr>Segoe Print</vt:lpstr>
      <vt:lpstr>Delicious Curls</vt:lpstr>
      <vt:lpstr>Arial Black</vt:lpstr>
      <vt:lpstr>等线 Light</vt:lpstr>
      <vt:lpstr>微软雅黑 Light</vt:lpstr>
      <vt:lpstr>仿宋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feeble</cp:lastModifiedBy>
  <cp:revision>646</cp:revision>
  <dcterms:created xsi:type="dcterms:W3CDTF">2018-06-17T04:53:00Z</dcterms:created>
  <dcterms:modified xsi:type="dcterms:W3CDTF">2021-04-28T12:35:19Z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2052-11.1.0.10356</vt:lpwstr>
  </property>
  <property fmtid="{D5CDD505-2E9C-101B-9397-08002B2CF9AE}" pid="3" name="ICV">
    <vt:lpwstr>250846134ACF4E30B9ED199B81F16E3A</vt:lpwstr>
  </property>
</Properties>
</file>

<file path=docProps/thumbnail.jpeg>
</file>